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300" r:id="rId2"/>
    <p:sldId id="326" r:id="rId3"/>
    <p:sldId id="301" r:id="rId4"/>
    <p:sldId id="307" r:id="rId5"/>
    <p:sldId id="327" r:id="rId6"/>
    <p:sldId id="302" r:id="rId7"/>
    <p:sldId id="303" r:id="rId8"/>
    <p:sldId id="313" r:id="rId9"/>
    <p:sldId id="310" r:id="rId10"/>
    <p:sldId id="308" r:id="rId11"/>
    <p:sldId id="325" r:id="rId12"/>
    <p:sldId id="309" r:id="rId13"/>
    <p:sldId id="311" r:id="rId14"/>
    <p:sldId id="329" r:id="rId15"/>
    <p:sldId id="328" r:id="rId16"/>
    <p:sldId id="312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14" r:id="rId28"/>
    <p:sldId id="306" r:id="rId29"/>
    <p:sldId id="269" r:id="rId30"/>
    <p:sldId id="285" r:id="rId31"/>
    <p:sldId id="286" r:id="rId32"/>
    <p:sldId id="292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57" r:id="rId43"/>
    <p:sldId id="258" r:id="rId44"/>
    <p:sldId id="298" r:id="rId45"/>
    <p:sldId id="299" r:id="rId46"/>
    <p:sldId id="281" r:id="rId47"/>
    <p:sldId id="282" r:id="rId48"/>
    <p:sldId id="297" r:id="rId49"/>
    <p:sldId id="283" r:id="rId50"/>
    <p:sldId id="284" r:id="rId51"/>
    <p:sldId id="291" r:id="rId52"/>
    <p:sldId id="259" r:id="rId53"/>
    <p:sldId id="260" r:id="rId54"/>
    <p:sldId id="261" r:id="rId55"/>
    <p:sldId id="262" r:id="rId56"/>
    <p:sldId id="263" r:id="rId57"/>
    <p:sldId id="264" r:id="rId58"/>
    <p:sldId id="268" r:id="rId59"/>
    <p:sldId id="294" r:id="rId60"/>
    <p:sldId id="265" r:id="rId61"/>
    <p:sldId id="266" r:id="rId62"/>
    <p:sldId id="267" r:id="rId63"/>
    <p:sldId id="279" r:id="rId64"/>
    <p:sldId id="280" r:id="rId65"/>
    <p:sldId id="293" r:id="rId66"/>
    <p:sldId id="295" r:id="rId67"/>
    <p:sldId id="296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362EB-CCE5-4141-AD01-59AE655231BD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1E55F-EBE8-F147-9759-08547041B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6DDBC-1B06-432A-A18A-B2565AC56492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238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1DE5E-2267-264B-B179-7FC6B1EDA61A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539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1DE5E-2267-264B-B179-7FC6B1EDA61A}" type="slidenum">
              <a:rPr lang="tr-TR" smtClean="0"/>
              <a:pPr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058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1DE5E-2267-264B-B179-7FC6B1EDA61A}" type="slidenum">
              <a:rPr lang="tr-TR" smtClean="0"/>
              <a:pPr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988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7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1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2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1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5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1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0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0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0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13145-AE0C-F642-9EF7-337EE700C52C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F765-49F4-9E4B-820C-E9D6174A1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6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eg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Çalışma Grubu Etkinlikleri 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2014-2017</a:t>
            </a:r>
          </a:p>
          <a:p>
            <a:r>
              <a:rPr lang="tr-TR" dirty="0" smtClean="0"/>
              <a:t>2017-2018</a:t>
            </a:r>
            <a:endParaRPr lang="tr-TR" dirty="0"/>
          </a:p>
        </p:txBody>
      </p:sp>
      <p:pic>
        <p:nvPicPr>
          <p:cNvPr id="5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1840" y="89918"/>
            <a:ext cx="2337311" cy="22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64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Çalışma Grupları Etkinlikleri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Büyüme ve Büyüme Hormonu Çalışma Grubu</a:t>
            </a:r>
          </a:p>
          <a:p>
            <a:pPr marL="0" indent="0">
              <a:buFont typeface="Wingdings" pitchFamily="2" charset="2"/>
              <a:buChar char="§"/>
            </a:pPr>
            <a:r>
              <a:rPr lang="tr-TR" sz="2400" dirty="0" smtClean="0"/>
              <a:t> </a:t>
            </a:r>
            <a:r>
              <a:rPr lang="tr-TR" sz="2400" dirty="0" err="1" smtClean="0"/>
              <a:t>Konjenital</a:t>
            </a:r>
            <a:r>
              <a:rPr lang="tr-TR" sz="2400" dirty="0" smtClean="0"/>
              <a:t> BHE çalışması tamamlandı, yazıldı ve yayınlandı (JPEM) </a:t>
            </a:r>
          </a:p>
          <a:p>
            <a:pPr marL="0" indent="0">
              <a:buFont typeface="Wingdings" pitchFamily="2" charset="2"/>
              <a:buChar char="§"/>
            </a:pPr>
            <a:r>
              <a:rPr lang="tr-TR" sz="2400" dirty="0" smtClean="0"/>
              <a:t> “Büyüme Hormonu kanıta dayalı kullanım” kitabı planlandı </a:t>
            </a:r>
          </a:p>
          <a:p>
            <a:pPr marL="0" indent="0">
              <a:buFont typeface="Wingdings" pitchFamily="2" charset="2"/>
              <a:buChar char="§"/>
            </a:pPr>
            <a:r>
              <a:rPr lang="tr-TR" sz="2000" dirty="0" smtClean="0"/>
              <a:t>BHE (Şükran Darcan), TS (Feyza Darendeliler), KBY (Olcay Evliyaoğlu), PWS (Şükran Darcan), SHOX (Saygın Abalı) , SGA ( </a:t>
            </a:r>
            <a:r>
              <a:rPr lang="tr-TR" sz="2000" dirty="0" err="1" smtClean="0"/>
              <a:t>Beray</a:t>
            </a:r>
            <a:r>
              <a:rPr lang="tr-TR" sz="2000" dirty="0" smtClean="0"/>
              <a:t> Selver </a:t>
            </a:r>
            <a:r>
              <a:rPr lang="tr-TR" sz="2000" dirty="0" err="1" smtClean="0"/>
              <a:t>Eklioğlu</a:t>
            </a:r>
            <a:r>
              <a:rPr lang="tr-TR" sz="2000" dirty="0" smtClean="0"/>
              <a:t> ve Feyza Darendeliler) , Yan etkiler (Enver Şimşek).. Mayıs 2017 hedef  </a:t>
            </a:r>
          </a:p>
          <a:p>
            <a:pPr marL="0" indent="0">
              <a:buFont typeface="Wingdings" pitchFamily="2" charset="2"/>
              <a:buChar char="§"/>
            </a:pPr>
            <a:r>
              <a:rPr lang="tr-TR" sz="2000" b="1" dirty="0" smtClean="0"/>
              <a:t>Basıma hazır….. </a:t>
            </a:r>
          </a:p>
          <a:p>
            <a:pPr marL="0" indent="0">
              <a:buNone/>
            </a:pPr>
            <a:r>
              <a:rPr lang="tr-TR" b="1" dirty="0" smtClean="0"/>
              <a:t> </a:t>
            </a:r>
            <a:endParaRPr lang="tr-TR" dirty="0"/>
          </a:p>
        </p:txBody>
      </p:sp>
      <p:pic>
        <p:nvPicPr>
          <p:cNvPr id="4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31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58" y="1600200"/>
            <a:ext cx="3080283" cy="4525963"/>
          </a:xfrm>
        </p:spPr>
      </p:pic>
    </p:spTree>
    <p:extLst>
      <p:ext uri="{BB962C8B-B14F-4D97-AF65-F5344CB8AC3E}">
        <p14:creationId xmlns:p14="http://schemas.microsoft.com/office/powerpoint/2010/main" val="3776323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Çalışma Grupları Etkinlikleri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C00000"/>
                </a:solidFill>
              </a:rPr>
              <a:t>Büyüme ve Büyüme Hormonu Çalışma Grubu</a:t>
            </a:r>
          </a:p>
          <a:p>
            <a:pPr marL="0" indent="0">
              <a:buNone/>
            </a:pPr>
            <a:r>
              <a:rPr lang="tr-TR" sz="2800" b="1" dirty="0"/>
              <a:t>ÇEDD-NET çalışmaları: </a:t>
            </a:r>
          </a:p>
          <a:p>
            <a:pPr marL="0" indent="0">
              <a:buFont typeface="Wingdings" pitchFamily="2" charset="2"/>
              <a:buChar char="§"/>
            </a:pPr>
            <a:r>
              <a:rPr lang="tr-TR" sz="2800" dirty="0"/>
              <a:t> SHOX eksiklikleri (Saygın Abalı) </a:t>
            </a:r>
          </a:p>
          <a:p>
            <a:pPr marL="0" indent="0">
              <a:buFont typeface="Wingdings" pitchFamily="2" charset="2"/>
              <a:buChar char="§"/>
            </a:pPr>
            <a:r>
              <a:rPr lang="tr-TR" sz="2800" dirty="0"/>
              <a:t> BHE olan ve  BH başlanan hastalar ve 1 yıl verileri </a:t>
            </a:r>
            <a:r>
              <a:rPr lang="tr-TR" sz="2400" dirty="0"/>
              <a:t>(Fatih Gürbüz, Bilgin Yüksel, Feyza Darendeliler)    </a:t>
            </a:r>
          </a:p>
          <a:p>
            <a:pPr marL="0" indent="0">
              <a:buFont typeface="Wingdings" pitchFamily="2" charset="2"/>
              <a:buChar char="§"/>
            </a:pPr>
            <a:r>
              <a:rPr lang="tr-TR" sz="2400" dirty="0"/>
              <a:t>GH1 Mutasyonları çalışması (Fatih Gürbüz ve Bilgin Yüksel)  </a:t>
            </a:r>
          </a:p>
          <a:p>
            <a:pPr marL="0" indent="0">
              <a:buNone/>
            </a:pPr>
            <a:endParaRPr lang="tr-TR" sz="2400" dirty="0"/>
          </a:p>
        </p:txBody>
      </p:sp>
      <p:pic>
        <p:nvPicPr>
          <p:cNvPr id="4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31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Çalışma Grupları Etkinlikleri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fontAlgn="t">
              <a:buNone/>
            </a:pPr>
            <a:r>
              <a:rPr lang="tr-TR" sz="2900" dirty="0" smtClean="0">
                <a:solidFill>
                  <a:srgbClr val="C00000"/>
                </a:solidFill>
              </a:rPr>
              <a:t>Endokrin Bozucular Grubu</a:t>
            </a:r>
          </a:p>
          <a:p>
            <a:pPr fontAlgn="t"/>
            <a:r>
              <a:rPr lang="tr-TR" dirty="0"/>
              <a:t>K</a:t>
            </a:r>
            <a:r>
              <a:rPr lang="tr-TR" dirty="0" smtClean="0"/>
              <a:t>amu spotları çalışması</a:t>
            </a:r>
            <a:endParaRPr lang="tr-TR" dirty="0"/>
          </a:p>
          <a:p>
            <a:pPr fontAlgn="t"/>
            <a:r>
              <a:rPr lang="tr-TR" dirty="0" err="1"/>
              <a:t>O</a:t>
            </a:r>
            <a:r>
              <a:rPr lang="tr-TR" dirty="0" err="1" smtClean="0"/>
              <a:t>bezite</a:t>
            </a:r>
            <a:r>
              <a:rPr lang="tr-TR" dirty="0" smtClean="0"/>
              <a:t> </a:t>
            </a:r>
            <a:r>
              <a:rPr lang="tr-TR" dirty="0"/>
              <a:t>ve endokrin bozucuların etkilerine yatkınlık ilişkisini </a:t>
            </a:r>
            <a:r>
              <a:rPr lang="tr-TR" dirty="0" smtClean="0"/>
              <a:t>değerlendirme</a:t>
            </a:r>
            <a:endParaRPr lang="tr-TR" dirty="0"/>
          </a:p>
          <a:p>
            <a:pPr fontAlgn="t"/>
            <a:r>
              <a:rPr lang="tr-TR" dirty="0" smtClean="0"/>
              <a:t>Oya </a:t>
            </a:r>
            <a:r>
              <a:rPr lang="tr-TR" dirty="0"/>
              <a:t>Ercan endokrin bozucular ile ilgili genel bir sunum </a:t>
            </a:r>
            <a:r>
              <a:rPr lang="tr-TR" dirty="0" smtClean="0"/>
              <a:t>yapacak (</a:t>
            </a:r>
            <a:r>
              <a:rPr lang="tr-TR" dirty="0"/>
              <a:t>bu sunum 5.Çocuk Dostları Kongresi'nde, </a:t>
            </a:r>
            <a:r>
              <a:rPr lang="tr-TR" dirty="0" err="1"/>
              <a:t>İ.Ü.Tıp</a:t>
            </a:r>
            <a:r>
              <a:rPr lang="tr-TR" dirty="0"/>
              <a:t> Fakültesi Öğrenci Günleri'nde ve küçük bir </a:t>
            </a:r>
            <a:r>
              <a:rPr lang="tr-TR" dirty="0" err="1"/>
              <a:t>rotaryen</a:t>
            </a:r>
            <a:r>
              <a:rPr lang="tr-TR" dirty="0"/>
              <a:t> toplantısında yapıldı. </a:t>
            </a:r>
            <a:r>
              <a:rPr lang="tr-TR" dirty="0" smtClean="0"/>
              <a:t>)</a:t>
            </a:r>
          </a:p>
          <a:p>
            <a:pPr fontAlgn="t"/>
            <a:r>
              <a:rPr lang="tr-TR" dirty="0" smtClean="0"/>
              <a:t> Yeni </a:t>
            </a:r>
            <a:r>
              <a:rPr lang="tr-TR" dirty="0"/>
              <a:t>bir proje önerisi </a:t>
            </a:r>
          </a:p>
          <a:p>
            <a:pPr fontAlgn="t"/>
            <a:r>
              <a:rPr lang="tr-TR" dirty="0" smtClean="0"/>
              <a:t>Biyokimya </a:t>
            </a:r>
            <a:r>
              <a:rPr lang="tr-TR" dirty="0"/>
              <a:t>Derneği başkanı ile iletişim sonrasında endokrin bozucular ile ilgili bir toplantı düzenlenmesi kararı alındı. </a:t>
            </a:r>
          </a:p>
          <a:p>
            <a:endParaRPr lang="tr-TR" dirty="0"/>
          </a:p>
        </p:txBody>
      </p:sp>
      <p:pic>
        <p:nvPicPr>
          <p:cNvPr id="4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5158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C00000"/>
                </a:solidFill>
              </a:rPr>
              <a:t>Tiroid</a:t>
            </a:r>
            <a:r>
              <a:rPr lang="tr-TR" dirty="0" smtClean="0">
                <a:solidFill>
                  <a:srgbClr val="C00000"/>
                </a:solidFill>
              </a:rPr>
              <a:t> Grubu 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"/>
            <a:r>
              <a:rPr lang="tr-TR" dirty="0" err="1"/>
              <a:t>Tiroid</a:t>
            </a:r>
            <a:r>
              <a:rPr lang="tr-TR" dirty="0"/>
              <a:t> Hastalıkları Uzlaşı Kitabı </a:t>
            </a:r>
            <a:r>
              <a:rPr lang="tr-TR" dirty="0" smtClean="0"/>
              <a:t> (Hazırlanma/Basım </a:t>
            </a:r>
            <a:r>
              <a:rPr lang="tr-TR" dirty="0"/>
              <a:t>aşamasında)</a:t>
            </a:r>
          </a:p>
          <a:p>
            <a:pPr fontAlgn="b"/>
            <a:r>
              <a:rPr lang="tr-TR" dirty="0" err="1"/>
              <a:t>Tiroid</a:t>
            </a:r>
            <a:r>
              <a:rPr lang="tr-TR" dirty="0"/>
              <a:t> Nodülleri; İhsan Esen</a:t>
            </a:r>
          </a:p>
          <a:p>
            <a:pPr fontAlgn="b"/>
            <a:r>
              <a:rPr lang="tr-TR" dirty="0" err="1"/>
              <a:t>Tiroid</a:t>
            </a:r>
            <a:r>
              <a:rPr lang="tr-TR" dirty="0"/>
              <a:t> Kanserleri; Nurcan Cebeci</a:t>
            </a:r>
          </a:p>
          <a:p>
            <a:pPr fontAlgn="b"/>
            <a:r>
              <a:rPr lang="tr-TR" dirty="0" err="1"/>
              <a:t>Otoimmün</a:t>
            </a:r>
            <a:r>
              <a:rPr lang="tr-TR" dirty="0"/>
              <a:t> </a:t>
            </a:r>
            <a:r>
              <a:rPr lang="tr-TR" dirty="0" err="1"/>
              <a:t>tiroiditler</a:t>
            </a:r>
            <a:r>
              <a:rPr lang="tr-TR" dirty="0"/>
              <a:t>; Özlem Nalbantoğlu, Selma Tunç</a:t>
            </a:r>
          </a:p>
          <a:p>
            <a:pPr fontAlgn="b"/>
            <a:r>
              <a:rPr lang="tr-TR" dirty="0"/>
              <a:t>Doğumsal </a:t>
            </a:r>
            <a:r>
              <a:rPr lang="tr-TR" dirty="0" err="1"/>
              <a:t>Hipotiroidiler</a:t>
            </a:r>
            <a:r>
              <a:rPr lang="tr-TR" dirty="0"/>
              <a:t>; Olcay Evliyaoğlu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6121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</a:rPr>
              <a:t>Kemik Sağlığı Grubu 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tr-TR" dirty="0"/>
              <a:t>Uzlaşı kitapçığı hazırlandı, basıldı</a:t>
            </a:r>
          </a:p>
          <a:p>
            <a:pPr lvl="1"/>
            <a:r>
              <a:rPr lang="tr-TR" dirty="0"/>
              <a:t>D </a:t>
            </a:r>
            <a:r>
              <a:rPr lang="tr-TR" dirty="0" err="1"/>
              <a:t>vit</a:t>
            </a:r>
            <a:r>
              <a:rPr lang="tr-TR" dirty="0"/>
              <a:t> </a:t>
            </a:r>
            <a:r>
              <a:rPr lang="tr-TR" dirty="0" err="1"/>
              <a:t>intoksikasyonu</a:t>
            </a:r>
            <a:r>
              <a:rPr lang="tr-TR" dirty="0"/>
              <a:t> ÇEDD –NET çalışması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439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</a:rPr>
              <a:t>KEMİK Sağlığı Grubu 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"/>
            <a:r>
              <a:rPr lang="tr-TR" dirty="0" smtClean="0"/>
              <a:t> </a:t>
            </a:r>
            <a:r>
              <a:rPr lang="tr-TR" dirty="0"/>
              <a:t>26-29 ekim  2017de A</a:t>
            </a:r>
            <a:r>
              <a:rPr lang="tr-TR" dirty="0" smtClean="0"/>
              <a:t>nkara </a:t>
            </a:r>
            <a:r>
              <a:rPr lang="tr-TR" dirty="0"/>
              <a:t>B</a:t>
            </a:r>
            <a:r>
              <a:rPr lang="tr-TR" dirty="0" smtClean="0"/>
              <a:t>ilkent </a:t>
            </a:r>
            <a:r>
              <a:rPr lang="tr-TR" dirty="0"/>
              <a:t>otelde yapılan aile hekimliği kongresinde D vitamini eksikliği ve D vitamini </a:t>
            </a:r>
            <a:r>
              <a:rPr lang="tr-TR" dirty="0" err="1"/>
              <a:t>intoksikasyonu</a:t>
            </a:r>
            <a:r>
              <a:rPr lang="tr-TR" dirty="0"/>
              <a:t> </a:t>
            </a:r>
            <a:r>
              <a:rPr lang="tr-TR" dirty="0" smtClean="0"/>
              <a:t>oturumunda </a:t>
            </a:r>
            <a:r>
              <a:rPr lang="tr-TR" dirty="0"/>
              <a:t>görev </a:t>
            </a:r>
            <a:r>
              <a:rPr lang="tr-TR" dirty="0" smtClean="0"/>
              <a:t>alındı. </a:t>
            </a:r>
            <a:r>
              <a:rPr lang="tr-TR" dirty="0"/>
              <a:t>Konu hakkında aile </a:t>
            </a:r>
            <a:r>
              <a:rPr lang="tr-TR" dirty="0" smtClean="0"/>
              <a:t>hekimleri bilgilendirildi.</a:t>
            </a:r>
            <a:endParaRPr lang="tr-TR" dirty="0"/>
          </a:p>
          <a:p>
            <a:pPr fontAlgn="b"/>
            <a:r>
              <a:rPr lang="tr-TR" dirty="0" smtClean="0"/>
              <a:t>8 </a:t>
            </a:r>
            <a:r>
              <a:rPr lang="tr-TR" dirty="0"/>
              <a:t>şubat 2018 </a:t>
            </a:r>
            <a:r>
              <a:rPr lang="tr-TR" dirty="0" smtClean="0"/>
              <a:t>‘de D </a:t>
            </a:r>
            <a:r>
              <a:rPr lang="tr-TR" dirty="0"/>
              <a:t>vitamini eksiliği, tedavisi ve korunma toplantısında güncelleme </a:t>
            </a:r>
            <a:r>
              <a:rPr lang="tr-TR" dirty="0" smtClean="0"/>
              <a:t>toplantısı yapıldı</a:t>
            </a:r>
            <a:r>
              <a:rPr lang="tr-TR" dirty="0"/>
              <a:t>. </a:t>
            </a:r>
            <a:r>
              <a:rPr lang="tr-TR" dirty="0" smtClean="0"/>
              <a:t>Bu </a:t>
            </a:r>
            <a:r>
              <a:rPr lang="tr-TR" dirty="0"/>
              <a:t>konularla ilgili </a:t>
            </a:r>
            <a:r>
              <a:rPr lang="tr-TR" dirty="0" smtClean="0"/>
              <a:t>hassasiyetlerimiz  </a:t>
            </a:r>
            <a:r>
              <a:rPr lang="tr-TR" dirty="0"/>
              <a:t>iletildi. </a:t>
            </a:r>
          </a:p>
          <a:p>
            <a:pPr fontAlgn="b"/>
            <a:r>
              <a:rPr lang="tr-TR" dirty="0" smtClean="0"/>
              <a:t>Vitamin </a:t>
            </a:r>
            <a:r>
              <a:rPr lang="tr-TR" dirty="0"/>
              <a:t>D ile ilgili hazırladığımız rapor; sosyal </a:t>
            </a:r>
            <a:r>
              <a:rPr lang="tr-TR" dirty="0" smtClean="0"/>
              <a:t>medyada </a:t>
            </a:r>
            <a:r>
              <a:rPr lang="tr-TR" dirty="0"/>
              <a:t>paylaşıldı. 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427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178" y="1600200"/>
            <a:ext cx="323564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4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6838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r-T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Vitamini Yetersizliğinin Önlenmesi ve Kemik Sağlığının Korunması Programı</a:t>
            </a:r>
          </a:p>
          <a:p>
            <a:pPr marL="0" indent="0" algn="ctr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Bilim Komisyonu Toplantısı</a:t>
            </a:r>
          </a:p>
          <a:p>
            <a:pPr marL="0" indent="0" algn="ctr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Şubat 2018</a:t>
            </a:r>
          </a:p>
          <a:p>
            <a:pPr marL="0" indent="0" algn="ctr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Çocuk ve Ergen Sağlığı Dairesi Başkanlığı 5.kat Toplantı Salonu</a:t>
            </a:r>
          </a:p>
          <a:p>
            <a:pPr marL="0" indent="0" algn="ctr">
              <a:buNone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(Mahmut East Bozkurt Caddesi Umut sokak No:19 </a:t>
            </a:r>
          </a:p>
          <a:p>
            <a:pPr marL="0" indent="0" algn="ctr">
              <a:buNone/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 Bakanlığı Ek Binası Kolej /Ankara)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894"/>
            <a:ext cx="969236" cy="1124744"/>
          </a:xfrm>
          <a:prstGeom prst="rect">
            <a:avLst/>
          </a:prstGeom>
        </p:spPr>
      </p:pic>
      <p:sp>
        <p:nvSpPr>
          <p:cNvPr id="6" name="1 Başlık"/>
          <p:cNvSpPr txBox="1">
            <a:spLocks/>
          </p:cNvSpPr>
          <p:nvPr/>
        </p:nvSpPr>
        <p:spPr>
          <a:xfrm>
            <a:off x="1061294" y="332656"/>
            <a:ext cx="71642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4EB9BE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T.C. Sağlık Bakanlığı</a:t>
            </a:r>
          </a:p>
          <a:p>
            <a:pPr lvl="0" algn="ctr">
              <a:spcBef>
                <a:spcPct val="0"/>
              </a:spcBef>
              <a:defRPr/>
            </a:pPr>
            <a:r>
              <a:rPr lang="tr-TR" sz="24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Halk Sağlığı Genel Müdürlüğü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Çocuk ve Ergen Sağlığı Dairesi</a:t>
            </a:r>
            <a:r>
              <a:rPr kumimoji="0" lang="tr-TR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Başkanlığı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9286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vitamini Yetersizliğinin Önlenmesi ve Kemik Sağlığının Geliştirilmesi Programı</a:t>
            </a:r>
            <a:endParaRPr lang="tr-TR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81894" y="1711477"/>
            <a:ext cx="8217502" cy="44253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 yılında ülke çapında tüm bebeklere ücretsiz D vitamini desteği sağlanması ve çocukların D vitamini eksikliğinin ve olumsuz sonuçlarından ve raşitizmden korunmaları amaçlanarak program başlatıldı. </a:t>
            </a:r>
          </a:p>
          <a:p>
            <a:pPr marL="0" indent="0" algn="just">
              <a:buNone/>
            </a:pP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yıllarda D vitamini eksikliği yaklaşık annelerde % 80 iken bebeklerde yaklaşık % 40 saptandı. </a:t>
            </a:r>
          </a:p>
          <a:p>
            <a:pPr marL="0" indent="0" algn="just">
              <a:buNone/>
            </a:pP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vitamini Bilim Komisyonu önerileri doğrultusunda Sağlık Bakanlığı olarak D vitamini desteğini ve programını uygulanmaya koydu. </a:t>
            </a:r>
          </a:p>
        </p:txBody>
      </p:sp>
      <p:pic>
        <p:nvPicPr>
          <p:cNvPr id="8" name="İçerik Yer Tutucusu 7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869160"/>
            <a:ext cx="2264376" cy="1988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02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Çalışma Grubu Etkinlikleri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Aklıcı</a:t>
            </a:r>
            <a:r>
              <a:rPr lang="tr-TR" dirty="0" smtClean="0"/>
              <a:t> </a:t>
            </a:r>
            <a:r>
              <a:rPr lang="tr-TR" dirty="0" err="1" smtClean="0"/>
              <a:t>laboratuar</a:t>
            </a:r>
            <a:r>
              <a:rPr lang="tr-TR" dirty="0" smtClean="0"/>
              <a:t> algoritmaları hazırlandı ve web sitesine eklendi </a:t>
            </a:r>
          </a:p>
          <a:p>
            <a:r>
              <a:rPr lang="tr-TR" dirty="0" smtClean="0"/>
              <a:t>Sosyal medya için slogan çalışmaları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9971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Uygulamada;</a:t>
            </a:r>
          </a:p>
          <a:p>
            <a:pPr lvl="0"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Doğumdan itibaren 400 IU/gün (3 damla/gün) dozunda 12 ay süresince ücretsiz D vitamini desteği sağlanması, </a:t>
            </a:r>
          </a:p>
          <a:p>
            <a:pPr lvl="0"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Diğer risk gruplarını (ergenler ve emziren kadınlar öncelikli olmak üzere) yeterli D vitamini almaları konusunda bilgilendirme, gebelere D vitamini desteği sağlanması,</a:t>
            </a:r>
          </a:p>
          <a:p>
            <a:pPr lvl="0"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Bütün hamile kadınların ve bebeklerin 10-15 dakika süre ile öğle saatleri dışında güneşe çıkarılmasının teşvik edilmesi,</a:t>
            </a:r>
          </a:p>
          <a:p>
            <a:pPr lvl="0" algn="just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 gıdalara geçişle birlikte kalsiyumdan zengin yoğurt ve peynir gibi süt ürünlerinin tüketiminin önerilmesi 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yer almaktadır.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vitamini Yetersizliğinin Önlenmesi ve Kemik Sağlığının Geliştirilmesi Programı</a:t>
            </a:r>
            <a:endParaRPr lang="tr-TR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13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7235" y="188640"/>
            <a:ext cx="82895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Birinci basamak Bebek ve Çocuk, Ergen İzlemleri özet tablosu aşağıda yer almaktadır. </a:t>
            </a:r>
            <a:endParaRPr kumimoji="0" lang="tr-TR" altLang="tr-T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Resi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02421" cy="6001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886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8934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/>
          </p:nvPr>
        </p:nvGraphicFramePr>
        <p:xfrm>
          <a:off x="1336842" y="719985"/>
          <a:ext cx="6691542" cy="6020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8996">
                  <a:extLst>
                    <a:ext uri="{9D8B030D-6E8A-4147-A177-3AD203B41FA5}">
                      <a16:colId xmlns="" xmlns:a16="http://schemas.microsoft.com/office/drawing/2014/main" val="2089101560"/>
                    </a:ext>
                  </a:extLst>
                </a:gridCol>
                <a:gridCol w="2676273">
                  <a:extLst>
                    <a:ext uri="{9D8B030D-6E8A-4147-A177-3AD203B41FA5}">
                      <a16:colId xmlns="" xmlns:a16="http://schemas.microsoft.com/office/drawing/2014/main" val="1178661890"/>
                    </a:ext>
                  </a:extLst>
                </a:gridCol>
                <a:gridCol w="2676273">
                  <a:extLst>
                    <a:ext uri="{9D8B030D-6E8A-4147-A177-3AD203B41FA5}">
                      <a16:colId xmlns="" xmlns:a16="http://schemas.microsoft.com/office/drawing/2014/main" val="1959640375"/>
                    </a:ext>
                  </a:extLst>
                </a:gridCol>
              </a:tblGrid>
              <a:tr h="809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Yıl 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Dvit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desteği başlanan bebek sayısı 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Oran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 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65590743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751.790 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29657015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1.228.121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4201469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1.385.293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29424234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1.397.724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19200043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1.261.026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75836514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1.145.751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03033820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1.169.705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39378756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1.302.419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48331007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1.138.548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88,7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36097779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1.233.525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47275573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1.311.793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12595970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1.265.826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 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50162631"/>
                  </a:ext>
                </a:extLst>
              </a:tr>
              <a:tr h="39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2017* 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1.129.715</a:t>
                      </a:r>
                      <a:endParaRPr lang="tr-TR" sz="180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tr-TR" sz="1800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4749290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02" y="7365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Programın başlangıcından bu yana D vitamini desteği sağlanan bebek sayı ve oranları aşağıdadır</a:t>
            </a:r>
            <a:r>
              <a:rPr kumimoji="0" lang="tr-TR" altLang="tr-T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tr-TR" altLang="tr-T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766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3937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 vitamini desteği sağlanan bebek oranları – Bölgesel</a:t>
            </a:r>
            <a:r>
              <a:rPr kumimoji="0" lang="tr-TR" altLang="tr-TR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(%)</a:t>
            </a:r>
            <a:r>
              <a:rPr kumimoji="0" lang="tr-TR" altLang="tr-T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tr-TR" altLang="tr-T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467542" y="1340768"/>
          <a:ext cx="8208916" cy="5054162"/>
        </p:xfrm>
        <a:graphic>
          <a:graphicData uri="http://schemas.openxmlformats.org/drawingml/2006/table">
            <a:tbl>
              <a:tblPr/>
              <a:tblGrid>
                <a:gridCol w="1775196"/>
                <a:gridCol w="643372"/>
                <a:gridCol w="643372"/>
                <a:gridCol w="643372"/>
                <a:gridCol w="643372"/>
                <a:gridCol w="643372"/>
                <a:gridCol w="643372"/>
                <a:gridCol w="643372"/>
                <a:gridCol w="643372"/>
                <a:gridCol w="643372"/>
                <a:gridCol w="643372"/>
              </a:tblGrid>
              <a:tr h="90416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İl / Bölge Adı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2007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2008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2009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2010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2011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2012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2013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2014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2015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2016 Oran</a:t>
                      </a:r>
                    </a:p>
                  </a:txBody>
                  <a:tcPr marL="7776" marR="7776" marT="7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Türkiye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96,5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92,8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88,7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İstanbul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90,6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83,1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99,3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87,9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89,0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Batı Marmara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92,7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99,3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Ege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66,0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90,8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91,5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95,5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99,3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Doğu Marmara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98,5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86,6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99,6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93,9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99,6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Batı Anadolu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95,7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88,9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92,5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94,3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98,5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Akdeniz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95,7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94,4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91,3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94,9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99,0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Orta Anadolu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91,7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94,2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96,7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95,5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Batı Karadeniz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93,2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93,3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90,1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92,8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Doğu Karadeniz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89,2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91,4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94,9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97,8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391314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Kuzey Doğu Anadolu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70,6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82,1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91,4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85,9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79,0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85,1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96,8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94,2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14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Orta Doğu Anadolu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71,2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90,4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83,0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82,6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75,9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82,2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98,4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391314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Güney Doğu Anadolu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91,6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93,6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95,7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85,9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91,3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97,9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95,1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37">
                <a:tc>
                  <a:txBody>
                    <a:bodyPr/>
                    <a:lstStyle/>
                    <a:p>
                      <a:pPr marL="72000" algn="l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Türkiye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96,1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96,5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92,8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100,0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88,7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92,2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98,9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96,6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998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tr-TR" sz="2600" b="1" dirty="0" smtClean="0"/>
              <a:t>Türkiye’de 6-17 Aylık Çocuklarda ve Annelerinde Hemoglobin, </a:t>
            </a:r>
            <a:r>
              <a:rPr lang="tr-TR" sz="2600" b="1" dirty="0" err="1" smtClean="0"/>
              <a:t>Ferritin</a:t>
            </a:r>
            <a:r>
              <a:rPr lang="tr-TR" sz="2600" b="1" dirty="0" smtClean="0"/>
              <a:t>, D -Vitamini Düzeyi ve Demir Eksikliği Anemisi Durum Belirleme, Yürütülen Programların Değerlendirilmesi Araştırması -2011- </a:t>
            </a:r>
            <a:r>
              <a:rPr lang="tr-TR" sz="2600" dirty="0" smtClean="0"/>
              <a:t/>
            </a:r>
            <a:br>
              <a:rPr lang="tr-TR" sz="2600" dirty="0" smtClean="0"/>
            </a:br>
            <a:endParaRPr lang="tr-TR" sz="2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TÜİK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tarafından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3.025 çocuğa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ulaşmak için Türkiye genelinde 42.858 hane seçildi </a:t>
            </a:r>
          </a:p>
          <a:p>
            <a:pPr>
              <a:lnSpc>
                <a:spcPct val="160000"/>
              </a:lnSpc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Çalışmada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3.076 anne veya çocuğun bakımından sorumlu kişi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ile görüşüldü ve anket uygulandı </a:t>
            </a:r>
          </a:p>
          <a:p>
            <a:pPr>
              <a:lnSpc>
                <a:spcPct val="160000"/>
              </a:lnSpc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Ulaşılan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çocukların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2.504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(%81,4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)’ünden ve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annelerin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2.524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(%82,0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)’ünden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CRP,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Ferritin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-D ve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Alkalen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Fosfataz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(ALP) düzeyleri çalışılmak üzere serum örneği alındı </a:t>
            </a:r>
          </a:p>
          <a:p>
            <a:pPr>
              <a:lnSpc>
                <a:spcPct val="160000"/>
              </a:lnSpc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Çocukların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2.607 (%84,7)’ sinden ve annelerin ise 2.610 (%84,8)’undan tam kan sayımı yapıldı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91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11854" cy="536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750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38982" y="2636912"/>
            <a:ext cx="820891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Gündem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-Programın değerlendirilmesi,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 vitamini desteğinin günlük dozunun belirlenmesi(</a:t>
            </a:r>
            <a:r>
              <a:rPr lang="tr-TR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 IU/gün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veya </a:t>
            </a:r>
            <a:r>
              <a:rPr lang="tr-TR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 IU/gün).</a:t>
            </a: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 vitamini desteğinin doğumdan itibaren ücretsiz olarak kaç yaşına kadar devam ettirilmesi (1 yaş / 2 yaş)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 Başlık"/>
          <p:cNvSpPr txBox="1">
            <a:spLocks/>
          </p:cNvSpPr>
          <p:nvPr/>
        </p:nvSpPr>
        <p:spPr>
          <a:xfrm>
            <a:off x="1061294" y="332656"/>
            <a:ext cx="71642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4EB9BE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T.C. Sağlık Bakanlığı</a:t>
            </a:r>
          </a:p>
          <a:p>
            <a:pPr lvl="0" algn="ctr">
              <a:spcBef>
                <a:spcPct val="0"/>
              </a:spcBef>
              <a:defRPr/>
            </a:pPr>
            <a:r>
              <a:rPr lang="tr-TR" sz="24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Halk Sağlığı Genel Müdürlüğü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Çocuk ve Ergen Sağlığı Dairesi</a:t>
            </a:r>
            <a:r>
              <a:rPr kumimoji="0" lang="tr-TR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Başkanlığı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894"/>
            <a:ext cx="969236" cy="1124744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538982" y="1573557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Vitamini Yetersizliğinin Önlenmesi ve Kemik Sağlığının Korunması Programı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Bilim Komisyonu Toplantısı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Şubat 2018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6081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KEMİK Grubu 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29038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5349"/>
            <a:ext cx="7772400" cy="1470025"/>
          </a:xfrm>
          <a:solidFill>
            <a:srgbClr val="9BBB59"/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Diyabet</a:t>
            </a:r>
            <a:r>
              <a:rPr lang="en-US" dirty="0" smtClean="0"/>
              <a:t> </a:t>
            </a:r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Grubu</a:t>
            </a:r>
            <a:r>
              <a:rPr lang="en-US" dirty="0" smtClean="0"/>
              <a:t> </a:t>
            </a:r>
            <a:r>
              <a:rPr lang="en-US" dirty="0" err="1" smtClean="0"/>
              <a:t>Etkinlikleri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2014-2017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55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941"/>
          </a:xfrm>
          <a:solidFill>
            <a:schemeClr val="accent5"/>
          </a:solidFill>
        </p:spPr>
        <p:txBody>
          <a:bodyPr/>
          <a:lstStyle/>
          <a:p>
            <a:r>
              <a:rPr lang="en-US" dirty="0" err="1" smtClean="0"/>
              <a:t>Grubun</a:t>
            </a:r>
            <a:r>
              <a:rPr lang="en-US" dirty="0" smtClean="0"/>
              <a:t> </a:t>
            </a:r>
            <a:r>
              <a:rPr lang="en-US" dirty="0" err="1" smtClean="0"/>
              <a:t>temel</a:t>
            </a:r>
            <a:r>
              <a:rPr lang="en-US" dirty="0" smtClean="0"/>
              <a:t> </a:t>
            </a:r>
            <a:r>
              <a:rPr lang="en-US" dirty="0" err="1" smtClean="0"/>
              <a:t>görevleri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739"/>
            <a:ext cx="8229600" cy="5259175"/>
          </a:xfrm>
        </p:spPr>
        <p:txBody>
          <a:bodyPr/>
          <a:lstStyle/>
          <a:p>
            <a:r>
              <a:rPr lang="en-US" dirty="0" err="1" smtClean="0"/>
              <a:t>Türkiye</a:t>
            </a:r>
            <a:r>
              <a:rPr lang="en-US" dirty="0" smtClean="0"/>
              <a:t> </a:t>
            </a:r>
            <a:r>
              <a:rPr lang="en-US" dirty="0" err="1" smtClean="0"/>
              <a:t>Diyabet</a:t>
            </a:r>
            <a:r>
              <a:rPr lang="en-US" dirty="0" smtClean="0"/>
              <a:t> </a:t>
            </a:r>
            <a:r>
              <a:rPr lang="en-US" dirty="0" err="1" smtClean="0"/>
              <a:t>Programı</a:t>
            </a:r>
            <a:r>
              <a:rPr lang="en-US" dirty="0" smtClean="0"/>
              <a:t> “ </a:t>
            </a:r>
            <a:r>
              <a:rPr lang="en-US" dirty="0" err="1" smtClean="0"/>
              <a:t>Çocukluk</a:t>
            </a:r>
            <a:r>
              <a:rPr lang="en-US" dirty="0" smtClean="0"/>
              <a:t> </a:t>
            </a:r>
            <a:r>
              <a:rPr lang="en-US" dirty="0" err="1" smtClean="0"/>
              <a:t>Çağı</a:t>
            </a:r>
            <a:r>
              <a:rPr lang="en-US" dirty="0" smtClean="0"/>
              <a:t> </a:t>
            </a:r>
            <a:r>
              <a:rPr lang="en-US" dirty="0" err="1" smtClean="0"/>
              <a:t>Diyabeti</a:t>
            </a:r>
            <a:r>
              <a:rPr lang="en-US" dirty="0" smtClean="0"/>
              <a:t>” </a:t>
            </a:r>
            <a:r>
              <a:rPr lang="en-US" dirty="0" err="1" smtClean="0"/>
              <a:t>Bölümünün</a:t>
            </a:r>
            <a:r>
              <a:rPr lang="en-US" dirty="0" smtClean="0"/>
              <a:t> </a:t>
            </a:r>
            <a:r>
              <a:rPr lang="en-US" dirty="0" err="1" smtClean="0"/>
              <a:t>hedeflerini</a:t>
            </a:r>
            <a:r>
              <a:rPr lang="en-US" dirty="0" smtClean="0"/>
              <a:t> </a:t>
            </a:r>
            <a:r>
              <a:rPr lang="en-US" dirty="0" err="1" smtClean="0"/>
              <a:t>gerçekleştirmek</a:t>
            </a:r>
            <a:endParaRPr lang="en-US" dirty="0" smtClean="0"/>
          </a:p>
          <a:p>
            <a:r>
              <a:rPr lang="en-US" dirty="0" smtClean="0"/>
              <a:t>UPEK </a:t>
            </a:r>
            <a:r>
              <a:rPr lang="en-US" dirty="0" err="1" smtClean="0"/>
              <a:t>öncesinde</a:t>
            </a:r>
            <a:r>
              <a:rPr lang="en-US" dirty="0" smtClean="0"/>
              <a:t> </a:t>
            </a:r>
            <a:r>
              <a:rPr lang="en-US" dirty="0" err="1" smtClean="0"/>
              <a:t>düzenlenen</a:t>
            </a:r>
            <a:r>
              <a:rPr lang="en-US" dirty="0" smtClean="0"/>
              <a:t> “ </a:t>
            </a:r>
            <a:r>
              <a:rPr lang="en-US" dirty="0" err="1" smtClean="0"/>
              <a:t>Diyabet</a:t>
            </a:r>
            <a:r>
              <a:rPr lang="en-US" dirty="0" smtClean="0"/>
              <a:t> </a:t>
            </a:r>
            <a:r>
              <a:rPr lang="en-US" dirty="0" err="1" smtClean="0"/>
              <a:t>Ekibi</a:t>
            </a:r>
            <a:r>
              <a:rPr lang="en-US" dirty="0" smtClean="0"/>
              <a:t> </a:t>
            </a:r>
            <a:r>
              <a:rPr lang="en-US" dirty="0" err="1" smtClean="0"/>
              <a:t>Kursu</a:t>
            </a:r>
            <a:r>
              <a:rPr lang="en-US" dirty="0" smtClean="0"/>
              <a:t>” nu organize </a:t>
            </a:r>
            <a:r>
              <a:rPr lang="en-US" dirty="0" err="1" smtClean="0"/>
              <a:t>etmek</a:t>
            </a:r>
            <a:endParaRPr lang="en-US" dirty="0" smtClean="0"/>
          </a:p>
          <a:p>
            <a:r>
              <a:rPr lang="en-US" dirty="0" err="1" smtClean="0"/>
              <a:t>Konsensus</a:t>
            </a:r>
            <a:r>
              <a:rPr lang="en-US" dirty="0" smtClean="0"/>
              <a:t> </a:t>
            </a:r>
            <a:r>
              <a:rPr lang="en-US" dirty="0" err="1" smtClean="0"/>
              <a:t>belgelerini</a:t>
            </a:r>
            <a:r>
              <a:rPr lang="en-US" dirty="0" smtClean="0"/>
              <a:t> </a:t>
            </a:r>
            <a:r>
              <a:rPr lang="en-US" dirty="0" err="1" smtClean="0"/>
              <a:t>çevirmek</a:t>
            </a:r>
            <a:r>
              <a:rPr lang="en-US" dirty="0" smtClean="0"/>
              <a:t>/</a:t>
            </a:r>
            <a:r>
              <a:rPr lang="en-US" dirty="0" err="1" smtClean="0"/>
              <a:t>oluşturmak</a:t>
            </a:r>
            <a:endParaRPr lang="en-US" dirty="0" smtClean="0"/>
          </a:p>
          <a:p>
            <a:r>
              <a:rPr lang="en-US" dirty="0" err="1" smtClean="0"/>
              <a:t>Dernek</a:t>
            </a:r>
            <a:r>
              <a:rPr lang="en-US" dirty="0" smtClean="0"/>
              <a:t> </a:t>
            </a:r>
            <a:r>
              <a:rPr lang="en-US" dirty="0" err="1" smtClean="0"/>
              <a:t>yönetim</a:t>
            </a:r>
            <a:r>
              <a:rPr lang="en-US" dirty="0" smtClean="0"/>
              <a:t> </a:t>
            </a:r>
            <a:r>
              <a:rPr lang="en-US" dirty="0" err="1" smtClean="0"/>
              <a:t>kuruluna</a:t>
            </a:r>
            <a:r>
              <a:rPr lang="en-US" dirty="0" smtClean="0"/>
              <a:t> </a:t>
            </a:r>
            <a:r>
              <a:rPr lang="en-US" dirty="0" err="1" smtClean="0"/>
              <a:t>Diyabet</a:t>
            </a:r>
            <a:r>
              <a:rPr lang="en-US" dirty="0" smtClean="0"/>
              <a:t> </a:t>
            </a:r>
            <a:r>
              <a:rPr lang="en-US" dirty="0" err="1" smtClean="0"/>
              <a:t>konusunda</a:t>
            </a:r>
            <a:r>
              <a:rPr lang="en-US" dirty="0" smtClean="0"/>
              <a:t> </a:t>
            </a:r>
            <a:r>
              <a:rPr lang="en-US" dirty="0" err="1" smtClean="0"/>
              <a:t>danışmanlık</a:t>
            </a:r>
            <a:r>
              <a:rPr lang="en-US" dirty="0" smtClean="0"/>
              <a:t> </a:t>
            </a:r>
            <a:r>
              <a:rPr lang="en-US" dirty="0" err="1" smtClean="0"/>
              <a:t>yapmak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07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dirty="0" smtClean="0">
                <a:solidFill>
                  <a:srgbClr val="C00000"/>
                </a:solidFill>
              </a:rPr>
              <a:t>Çalışma Grupları Etkinlikleri</a:t>
            </a:r>
            <a:endParaRPr lang="tr-TR" dirty="0" smtClean="0"/>
          </a:p>
        </p:txBody>
      </p:sp>
      <p:sp>
        <p:nvSpPr>
          <p:cNvPr id="64514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tr-TR" b="1" dirty="0" err="1" smtClean="0">
                <a:solidFill>
                  <a:srgbClr val="C00000"/>
                </a:solidFill>
              </a:rPr>
              <a:t>Turner</a:t>
            </a:r>
            <a:r>
              <a:rPr lang="tr-TR" b="1" dirty="0" smtClean="0">
                <a:solidFill>
                  <a:srgbClr val="C00000"/>
                </a:solidFill>
              </a:rPr>
              <a:t> Sendromu Grubu</a:t>
            </a:r>
          </a:p>
          <a:p>
            <a:pPr lvl="1" eaLnBrk="1" hangingPunct="1"/>
            <a:r>
              <a:rPr lang="tr-TR" sz="2200" dirty="0"/>
              <a:t>“</a:t>
            </a:r>
            <a:r>
              <a:rPr lang="tr-TR" sz="2200" dirty="0" err="1"/>
              <a:t>Turner</a:t>
            </a:r>
            <a:r>
              <a:rPr lang="tr-TR" sz="2200" dirty="0"/>
              <a:t> sendromu farkındalık hareketi” amacı ile  sempozyum , Eylül 2015, İzmir</a:t>
            </a:r>
          </a:p>
          <a:p>
            <a:pPr lvl="1" eaLnBrk="1" hangingPunct="1"/>
            <a:r>
              <a:rPr lang="tr-TR" dirty="0" smtClean="0"/>
              <a:t>TS günü önerildi ve yazıldı </a:t>
            </a:r>
          </a:p>
          <a:p>
            <a:pPr lvl="1" eaLnBrk="1" hangingPunct="1"/>
            <a:r>
              <a:rPr lang="tr-TR" dirty="0" smtClean="0"/>
              <a:t>TS Aile Rehberi ve TS El Kitabı </a:t>
            </a:r>
            <a:r>
              <a:rPr lang="tr-TR" sz="2200" dirty="0" smtClean="0"/>
              <a:t>(aile hekimlerine) </a:t>
            </a:r>
          </a:p>
          <a:p>
            <a:pPr lvl="1" eaLnBrk="1" hangingPunct="1"/>
            <a:r>
              <a:rPr lang="tr-TR" sz="2600" dirty="0" smtClean="0"/>
              <a:t>Aile hekimleri kongresinde uydu toplantı planlandı  </a:t>
            </a:r>
          </a:p>
          <a:p>
            <a:pPr lvl="1" eaLnBrk="1" hangingPunct="1"/>
            <a:r>
              <a:rPr lang="tr-TR" dirty="0" smtClean="0"/>
              <a:t>Geçiş toplantısı sonrası Erişkin Endokrin Doktorlara yönelik bir TS anketi hazırlandı</a:t>
            </a:r>
          </a:p>
          <a:p>
            <a:pPr lvl="1" eaLnBrk="1" hangingPunct="1"/>
            <a:r>
              <a:rPr lang="tr-TR" dirty="0" smtClean="0"/>
              <a:t>KBB ve Çocuk Kardiyoloji Derneklerine konuşmacı olarak katılım için yazı yazıldı</a:t>
            </a:r>
          </a:p>
        </p:txBody>
      </p:sp>
      <p:pic>
        <p:nvPicPr>
          <p:cNvPr id="5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84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0"/>
            <a:ext cx="5511076" cy="6858000"/>
          </a:xfrm>
          <a:prstGeom prst="rect">
            <a:avLst/>
          </a:prstGeom>
        </p:spPr>
      </p:pic>
      <p:pic>
        <p:nvPicPr>
          <p:cNvPr id="3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0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24"/>
          <a:stretch/>
        </p:blipFill>
        <p:spPr>
          <a:xfrm>
            <a:off x="1301261" y="-326"/>
            <a:ext cx="6386342" cy="6858000"/>
          </a:xfrm>
          <a:prstGeom prst="rect">
            <a:avLst/>
          </a:prstGeom>
        </p:spPr>
      </p:pic>
      <p:pic>
        <p:nvPicPr>
          <p:cNvPr id="3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398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230900" y="171259"/>
            <a:ext cx="8619222" cy="1087972"/>
          </a:xfrm>
          <a:prstGeom prst="rect">
            <a:avLst/>
          </a:prstGeom>
          <a:solidFill>
            <a:schemeClr val="accent5"/>
          </a:solidFill>
        </p:spPr>
        <p:txBody>
          <a:bodyPr>
            <a:noAutofit/>
          </a:bodyPr>
          <a:lstStyle/>
          <a:p>
            <a:pPr defTabSz="333756">
              <a:defRPr sz="2336"/>
            </a:pPr>
            <a:r>
              <a:rPr lang="tr-TR" sz="2400" dirty="0" smtClean="0"/>
              <a:t>Diyabet Ekibi Kursları başarı ile sürüyor ve ülkemizdeki  çocuk diyabet bakımının gelişmesinde önemli bir işlev görüyor. 2017 kursu  XVI. Kurs olacak</a:t>
            </a:r>
            <a:endParaRPr sz="2400" dirty="0"/>
          </a:p>
        </p:txBody>
      </p:sp>
      <p:pic>
        <p:nvPicPr>
          <p:cNvPr id="134" name="image11.jpeg" descr="IMG_3937.jpg"/>
          <p:cNvPicPr>
            <a:picLocks noChangeAspect="1"/>
          </p:cNvPicPr>
          <p:nvPr/>
        </p:nvPicPr>
        <p:blipFill rotWithShape="1">
          <a:blip r:embed="rId2">
            <a:extLst/>
          </a:blip>
          <a:srcRect t="16251" b="23329"/>
          <a:stretch/>
        </p:blipFill>
        <p:spPr>
          <a:xfrm>
            <a:off x="619370" y="2048607"/>
            <a:ext cx="7702865" cy="3490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4868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32788" cy="4492625"/>
          </a:xfrm>
          <a:prstGeom prst="rect">
            <a:avLst/>
          </a:prstGeom>
        </p:spPr>
      </p:pic>
      <p:pic>
        <p:nvPicPr>
          <p:cNvPr id="5" name="Picture 4" descr="Ekran Resmi 2015-10-10 14.16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6" y="104167"/>
            <a:ext cx="4762500" cy="3406897"/>
          </a:xfrm>
          <a:prstGeom prst="rect">
            <a:avLst/>
          </a:prstGeom>
        </p:spPr>
      </p:pic>
      <p:pic>
        <p:nvPicPr>
          <p:cNvPr id="6" name="Picture 5" descr="Ekran Resmi 2015-10-10 14.10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2" y="3630230"/>
            <a:ext cx="4587874" cy="3100770"/>
          </a:xfrm>
          <a:prstGeom prst="rect">
            <a:avLst/>
          </a:prstGeom>
        </p:spPr>
      </p:pic>
      <p:pic>
        <p:nvPicPr>
          <p:cNvPr id="7" name="4 Resim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89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15-10-10 14.31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1" y="0"/>
            <a:ext cx="5617882" cy="6682939"/>
          </a:xfrm>
          <a:prstGeom prst="rect">
            <a:avLst/>
          </a:prstGeom>
        </p:spPr>
      </p:pic>
      <p:pic>
        <p:nvPicPr>
          <p:cNvPr id="3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20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127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Ulusal Diyabet Programı 2015-20020</a:t>
            </a:r>
            <a:endParaRPr lang="tr-T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29" y="1114595"/>
            <a:ext cx="8919883" cy="43929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45294" y="4362824"/>
            <a:ext cx="138953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Yapıldı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7545294" y="2049930"/>
            <a:ext cx="138953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Yapıldı</a:t>
            </a:r>
            <a:endParaRPr lang="tr-TR" dirty="0"/>
          </a:p>
        </p:txBody>
      </p:sp>
      <p:sp>
        <p:nvSpPr>
          <p:cNvPr id="2" name="TextBox 1"/>
          <p:cNvSpPr txBox="1"/>
          <p:nvPr/>
        </p:nvSpPr>
        <p:spPr>
          <a:xfrm>
            <a:off x="6762527" y="4997983"/>
            <a:ext cx="1664885" cy="369332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Sürdürülüyor</a:t>
            </a:r>
            <a:endParaRPr lang="tr-TR" dirty="0"/>
          </a:p>
        </p:txBody>
      </p:sp>
      <p:pic>
        <p:nvPicPr>
          <p:cNvPr id="8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85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85725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tr-TR" dirty="0" smtClean="0"/>
              <a:t>Çocuklarda Diyabet Kamu Spotu</a:t>
            </a:r>
            <a:endParaRPr lang="tr-TR" dirty="0"/>
          </a:p>
        </p:txBody>
      </p:sp>
      <p:pic>
        <p:nvPicPr>
          <p:cNvPr id="2" name="Picture 1" descr="Ekran Resmi 2016-02-28 15.2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210235"/>
            <a:ext cx="8953500" cy="5334000"/>
          </a:xfrm>
          <a:prstGeom prst="rect">
            <a:avLst/>
          </a:prstGeom>
        </p:spPr>
      </p:pic>
      <p:pic>
        <p:nvPicPr>
          <p:cNvPr id="5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80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30250"/>
          </a:xfrm>
          <a:solidFill>
            <a:srgbClr val="4BACC6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Yankılar</a:t>
            </a:r>
            <a:endParaRPr lang="tr-TR" dirty="0"/>
          </a:p>
        </p:txBody>
      </p:sp>
      <p:pic>
        <p:nvPicPr>
          <p:cNvPr id="4" name="Picture 3" descr="Ekran Resmi 2015-10-10 14.3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1" y="3802302"/>
            <a:ext cx="7895492" cy="1830198"/>
          </a:xfrm>
          <a:prstGeom prst="rect">
            <a:avLst/>
          </a:prstGeom>
        </p:spPr>
      </p:pic>
      <p:pic>
        <p:nvPicPr>
          <p:cNvPr id="7" name="Picture 6" descr="KamuSpotuDökü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12" y="1115725"/>
            <a:ext cx="6168576" cy="2686577"/>
          </a:xfrm>
          <a:prstGeom prst="rect">
            <a:avLst/>
          </a:prstGeom>
        </p:spPr>
      </p:pic>
      <p:pic>
        <p:nvPicPr>
          <p:cNvPr id="6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33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127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Ulusal Diyabet Programı 2015-20020</a:t>
            </a:r>
            <a:endParaRPr lang="tr-T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2" y="1830296"/>
            <a:ext cx="8370277" cy="3249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3" y="1142998"/>
            <a:ext cx="7913077" cy="411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1766" y="1806370"/>
            <a:ext cx="1362233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tr-TR" dirty="0" smtClean="0"/>
              <a:t>Kısmen yapılıyor.</a:t>
            </a:r>
          </a:p>
          <a:p>
            <a:r>
              <a:rPr lang="tr-TR" dirty="0" smtClean="0"/>
              <a:t>Takip etmeliyiz</a:t>
            </a:r>
            <a:endParaRPr lang="tr-TR" dirty="0"/>
          </a:p>
        </p:txBody>
      </p:sp>
      <p:sp>
        <p:nvSpPr>
          <p:cNvPr id="4" name="TextBox 3"/>
          <p:cNvSpPr txBox="1"/>
          <p:nvPr/>
        </p:nvSpPr>
        <p:spPr>
          <a:xfrm>
            <a:off x="7772398" y="3170860"/>
            <a:ext cx="1371602" cy="1754326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Sağlık Bakanlığının görevi. Bizim de aktif olmamız lazım</a:t>
            </a:r>
            <a:endParaRPr lang="tr-TR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5172839"/>
            <a:ext cx="77724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14 </a:t>
            </a:r>
            <a:r>
              <a:rPr lang="en-US" sz="2000" dirty="0" err="1" smtClean="0"/>
              <a:t>Kasım</a:t>
            </a:r>
            <a:r>
              <a:rPr lang="en-US" sz="2000" dirty="0" smtClean="0"/>
              <a:t> </a:t>
            </a:r>
            <a:r>
              <a:rPr lang="en-US" sz="2000" dirty="0" err="1" smtClean="0"/>
              <a:t>haftalarında</a:t>
            </a:r>
            <a:r>
              <a:rPr lang="en-US" sz="2000" dirty="0" smtClean="0"/>
              <a:t> </a:t>
            </a:r>
            <a:r>
              <a:rPr lang="en-US" sz="2000" dirty="0" err="1" smtClean="0"/>
              <a:t>Milli</a:t>
            </a:r>
            <a:r>
              <a:rPr lang="en-US" sz="2000" dirty="0" smtClean="0"/>
              <a:t> </a:t>
            </a:r>
            <a:r>
              <a:rPr lang="en-US" sz="2000" dirty="0" err="1" smtClean="0"/>
              <a:t>Eğitim</a:t>
            </a:r>
            <a:r>
              <a:rPr lang="en-US" sz="2000" dirty="0" smtClean="0"/>
              <a:t> </a:t>
            </a:r>
            <a:r>
              <a:rPr lang="en-US" sz="2000" dirty="0" err="1" smtClean="0"/>
              <a:t>Bakanlığı</a:t>
            </a:r>
            <a:r>
              <a:rPr lang="en-US" sz="2000" dirty="0" smtClean="0"/>
              <a:t> </a:t>
            </a:r>
            <a:r>
              <a:rPr lang="en-US" sz="2000" dirty="0" err="1" smtClean="0"/>
              <a:t>okullara</a:t>
            </a:r>
            <a:r>
              <a:rPr lang="en-US" sz="2000" dirty="0" smtClean="0"/>
              <a:t> </a:t>
            </a:r>
            <a:r>
              <a:rPr lang="en-US" sz="2000" dirty="0" err="1" smtClean="0"/>
              <a:t>bir</a:t>
            </a:r>
            <a:r>
              <a:rPr lang="en-US" sz="2000" dirty="0" smtClean="0"/>
              <a:t> </a:t>
            </a:r>
            <a:r>
              <a:rPr lang="en-US" sz="2000" dirty="0" err="1" smtClean="0"/>
              <a:t>yazı</a:t>
            </a:r>
            <a:r>
              <a:rPr lang="en-US" sz="2000" dirty="0" smtClean="0"/>
              <a:t> </a:t>
            </a:r>
            <a:r>
              <a:rPr lang="en-US" sz="2000" dirty="0" err="1" smtClean="0"/>
              <a:t>göndererek</a:t>
            </a:r>
            <a:r>
              <a:rPr lang="en-US" sz="2000" dirty="0" smtClean="0"/>
              <a:t> </a:t>
            </a:r>
            <a:r>
              <a:rPr lang="en-US" sz="2000" dirty="0" err="1" smtClean="0"/>
              <a:t>Çocuklarda</a:t>
            </a:r>
            <a:r>
              <a:rPr lang="en-US" sz="2000" dirty="0" smtClean="0"/>
              <a:t> </a:t>
            </a:r>
            <a:r>
              <a:rPr lang="en-US" sz="2000" dirty="0" err="1" smtClean="0"/>
              <a:t>Diyabet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Şişmanlık</a:t>
            </a:r>
            <a:r>
              <a:rPr lang="en-US" sz="2000" dirty="0" smtClean="0"/>
              <a:t> </a:t>
            </a:r>
            <a:r>
              <a:rPr lang="en-US" sz="2000" dirty="0" err="1" smtClean="0"/>
              <a:t>Eğitim</a:t>
            </a:r>
            <a:r>
              <a:rPr lang="en-US" sz="2000" dirty="0" smtClean="0"/>
              <a:t> </a:t>
            </a:r>
            <a:r>
              <a:rPr lang="en-US" sz="2000" dirty="0" err="1" smtClean="0"/>
              <a:t>Filmlerinin</a:t>
            </a:r>
            <a:r>
              <a:rPr lang="en-US" sz="2000" dirty="0" smtClean="0"/>
              <a:t> </a:t>
            </a:r>
            <a:r>
              <a:rPr lang="en-US" sz="2000" dirty="0" err="1" smtClean="0"/>
              <a:t>gösterilmesini</a:t>
            </a:r>
            <a:r>
              <a:rPr lang="en-US" sz="2000" dirty="0" smtClean="0"/>
              <a:t> </a:t>
            </a:r>
            <a:r>
              <a:rPr lang="en-US" sz="2000" dirty="0" err="1" smtClean="0"/>
              <a:t>istiyor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bir</a:t>
            </a:r>
            <a:r>
              <a:rPr lang="en-US" sz="2000" dirty="0" smtClean="0"/>
              <a:t> </a:t>
            </a:r>
            <a:r>
              <a:rPr lang="en-US" sz="2000" dirty="0" err="1" smtClean="0"/>
              <a:t>çok</a:t>
            </a:r>
            <a:r>
              <a:rPr lang="en-US" sz="2000" dirty="0" smtClean="0"/>
              <a:t> </a:t>
            </a:r>
            <a:r>
              <a:rPr lang="en-US" sz="2000" dirty="0" err="1" smtClean="0"/>
              <a:t>okulda</a:t>
            </a:r>
            <a:r>
              <a:rPr lang="en-US" sz="2000" dirty="0" smtClean="0"/>
              <a:t> </a:t>
            </a:r>
            <a:r>
              <a:rPr lang="en-US" sz="2000" dirty="0" err="1" smtClean="0"/>
              <a:t>bu</a:t>
            </a:r>
            <a:r>
              <a:rPr lang="en-US" sz="2000" dirty="0" smtClean="0"/>
              <a:t> </a:t>
            </a:r>
            <a:r>
              <a:rPr lang="en-US" sz="2000" dirty="0" err="1" smtClean="0"/>
              <a:t>filmlerinin</a:t>
            </a:r>
            <a:r>
              <a:rPr lang="en-US" sz="2000" dirty="0" smtClean="0"/>
              <a:t> </a:t>
            </a:r>
            <a:r>
              <a:rPr lang="en-US" sz="2000" dirty="0" err="1" smtClean="0"/>
              <a:t>gösterildiğini</a:t>
            </a:r>
            <a:r>
              <a:rPr lang="en-US" sz="2000" dirty="0" smtClean="0"/>
              <a:t> </a:t>
            </a:r>
            <a:r>
              <a:rPr lang="en-US" sz="2000" dirty="0" err="1" smtClean="0"/>
              <a:t>biliyoruz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8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45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9529"/>
            <a:ext cx="8229600" cy="418354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Ulusal Diyabet Programı 2015-20020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6" y="671804"/>
            <a:ext cx="8179315" cy="6186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572" y="3331882"/>
            <a:ext cx="2525059" cy="646331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Adım atmamız gereken en önemli konu</a:t>
            </a:r>
            <a:endParaRPr lang="tr-TR" dirty="0"/>
          </a:p>
        </p:txBody>
      </p:sp>
      <p:sp>
        <p:nvSpPr>
          <p:cNvPr id="6" name="TextBox 5"/>
          <p:cNvSpPr txBox="1"/>
          <p:nvPr/>
        </p:nvSpPr>
        <p:spPr>
          <a:xfrm>
            <a:off x="6764042" y="5378823"/>
            <a:ext cx="195729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Yapıldı</a:t>
            </a:r>
            <a:endParaRPr lang="tr-TR" dirty="0"/>
          </a:p>
        </p:txBody>
      </p:sp>
      <p:sp>
        <p:nvSpPr>
          <p:cNvPr id="2" name="TextBox 1"/>
          <p:cNvSpPr txBox="1"/>
          <p:nvPr/>
        </p:nvSpPr>
        <p:spPr>
          <a:xfrm>
            <a:off x="6629572" y="5934670"/>
            <a:ext cx="2525059" cy="861774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 </a:t>
            </a:r>
            <a:r>
              <a:rPr lang="en-US" sz="1600" dirty="0" err="1" smtClean="0"/>
              <a:t>konuda</a:t>
            </a:r>
            <a:r>
              <a:rPr lang="en-US" sz="1600" dirty="0" smtClean="0"/>
              <a:t>  2015 </a:t>
            </a:r>
            <a:r>
              <a:rPr lang="en-US" sz="1600" dirty="0" err="1" smtClean="0"/>
              <a:t>Kasım</a:t>
            </a:r>
            <a:r>
              <a:rPr lang="en-US" sz="1600" dirty="0" smtClean="0"/>
              <a:t> </a:t>
            </a:r>
            <a:r>
              <a:rPr lang="en-US" sz="1600" dirty="0" err="1" smtClean="0"/>
              <a:t>ayında</a:t>
            </a:r>
            <a:r>
              <a:rPr lang="en-US" sz="1600" dirty="0" smtClean="0"/>
              <a:t> </a:t>
            </a:r>
            <a:r>
              <a:rPr lang="en-US" sz="1600" dirty="0" err="1" smtClean="0"/>
              <a:t>tekrar</a:t>
            </a:r>
            <a:r>
              <a:rPr lang="en-US" sz="1600" dirty="0" smtClean="0"/>
              <a:t> </a:t>
            </a:r>
            <a:r>
              <a:rPr lang="en-US" sz="1600" dirty="0" err="1" smtClean="0"/>
              <a:t>bir</a:t>
            </a:r>
            <a:r>
              <a:rPr lang="en-US" sz="1600" dirty="0" smtClean="0"/>
              <a:t> </a:t>
            </a:r>
            <a:r>
              <a:rPr lang="en-US" sz="1600" dirty="0" err="1" smtClean="0"/>
              <a:t>yazı</a:t>
            </a:r>
            <a:r>
              <a:rPr lang="en-US" sz="1600" dirty="0" smtClean="0"/>
              <a:t> </a:t>
            </a:r>
            <a:r>
              <a:rPr lang="en-US" sz="1600" dirty="0" err="1" smtClean="0"/>
              <a:t>yazıldı</a:t>
            </a:r>
            <a:r>
              <a:rPr lang="en-US" sz="1600" dirty="0" smtClean="0"/>
              <a:t> </a:t>
            </a:r>
            <a:r>
              <a:rPr lang="en-US" sz="1600" dirty="0" err="1" smtClean="0"/>
              <a:t>ve</a:t>
            </a:r>
            <a:r>
              <a:rPr lang="en-US" sz="1600" dirty="0" smtClean="0"/>
              <a:t> MEB </a:t>
            </a:r>
            <a:r>
              <a:rPr lang="en-US" sz="1600" dirty="0" err="1" smtClean="0"/>
              <a:t>önerileri</a:t>
            </a:r>
            <a:r>
              <a:rPr lang="en-US" sz="1600" dirty="0" smtClean="0"/>
              <a:t> </a:t>
            </a:r>
            <a:r>
              <a:rPr lang="en-US" sz="1600" dirty="0" err="1" smtClean="0"/>
              <a:t>kabul</a:t>
            </a:r>
            <a:r>
              <a:rPr lang="en-US" sz="1600" dirty="0" smtClean="0"/>
              <a:t> </a:t>
            </a:r>
            <a:r>
              <a:rPr lang="en-US" sz="1600" dirty="0" err="1" smtClean="0"/>
              <a:t>etti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7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dirty="0" smtClean="0">
                <a:solidFill>
                  <a:srgbClr val="C00000"/>
                </a:solidFill>
              </a:rPr>
              <a:t>Çalışma Grupları Etkinlikleri</a:t>
            </a:r>
            <a:endParaRPr lang="tr-TR" dirty="0" smtClean="0"/>
          </a:p>
        </p:txBody>
      </p:sp>
      <p:sp>
        <p:nvSpPr>
          <p:cNvPr id="64514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r-TR" b="1" dirty="0" err="1" smtClean="0">
                <a:solidFill>
                  <a:srgbClr val="C00000"/>
                </a:solidFill>
              </a:rPr>
              <a:t>Turner</a:t>
            </a:r>
            <a:r>
              <a:rPr lang="tr-TR" b="1" dirty="0" smtClean="0">
                <a:solidFill>
                  <a:srgbClr val="C00000"/>
                </a:solidFill>
              </a:rPr>
              <a:t> Sendromu Grubu</a:t>
            </a:r>
          </a:p>
          <a:p>
            <a:pPr lvl="1" eaLnBrk="1" hangingPunct="1"/>
            <a:r>
              <a:rPr lang="tr-TR" sz="2400" dirty="0" smtClean="0"/>
              <a:t>Bir günlük uzman doktorlarla bir toplantı – yol haritası için</a:t>
            </a:r>
          </a:p>
          <a:p>
            <a:pPr lvl="1" eaLnBrk="1" hangingPunct="1"/>
            <a:r>
              <a:rPr lang="tr-TR" sz="2400" dirty="0" smtClean="0"/>
              <a:t>TS Derneğine aile katılımı</a:t>
            </a:r>
          </a:p>
          <a:p>
            <a:pPr lvl="1" eaLnBrk="1" hangingPunct="1"/>
            <a:r>
              <a:rPr lang="tr-TR" sz="2400" dirty="0" smtClean="0"/>
              <a:t>PUADER  kongresinde TS oturumu</a:t>
            </a:r>
          </a:p>
          <a:p>
            <a:pPr lvl="1" eaLnBrk="1" hangingPunct="1"/>
            <a:r>
              <a:rPr lang="tr-TR" sz="2400" dirty="0" err="1" smtClean="0"/>
              <a:t>Pediyatrik</a:t>
            </a:r>
            <a:r>
              <a:rPr lang="tr-TR" sz="2400" dirty="0" smtClean="0"/>
              <a:t> Endokrin Merkezlerine TS anketi yollandı; tekrar yollandı  </a:t>
            </a:r>
          </a:p>
          <a:p>
            <a:pPr lvl="1" eaLnBrk="1" hangingPunct="1"/>
            <a:r>
              <a:rPr lang="tr-TR" sz="2400" b="1" dirty="0" smtClean="0"/>
              <a:t>Anket çalışması yazı olarak hazırlandı </a:t>
            </a:r>
          </a:p>
          <a:p>
            <a:pPr lvl="1" eaLnBrk="1" hangingPunct="1"/>
            <a:r>
              <a:rPr lang="tr-TR" sz="2400" b="1" dirty="0" smtClean="0"/>
              <a:t>Büyümenin koruyucuları temalı sosyal medya çalışması </a:t>
            </a:r>
          </a:p>
          <a:p>
            <a:pPr lvl="1" eaLnBrk="1" hangingPunct="1"/>
            <a:endParaRPr lang="tr-TR" sz="2400" dirty="0" smtClean="0"/>
          </a:p>
        </p:txBody>
      </p:sp>
      <p:pic>
        <p:nvPicPr>
          <p:cNvPr id="5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84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çişÇalışt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19686" cy="6569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86" y="0"/>
            <a:ext cx="4458896" cy="62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90184" cy="6858000"/>
          </a:xfrm>
          <a:prstGeom prst="rect">
            <a:avLst/>
          </a:prstGeom>
        </p:spPr>
      </p:pic>
      <p:pic>
        <p:nvPicPr>
          <p:cNvPr id="3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423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694" y="390789"/>
            <a:ext cx="1883923" cy="415498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Milli</a:t>
            </a:r>
            <a:r>
              <a:rPr lang="en-US" sz="2400" dirty="0" smtClean="0"/>
              <a:t> </a:t>
            </a:r>
            <a:r>
              <a:rPr lang="en-US" sz="2400" dirty="0" err="1" smtClean="0"/>
              <a:t>Eğitim</a:t>
            </a:r>
            <a:r>
              <a:rPr lang="en-US" sz="2400" dirty="0" smtClean="0"/>
              <a:t> </a:t>
            </a:r>
            <a:r>
              <a:rPr lang="en-US" sz="2400" dirty="0" err="1" smtClean="0"/>
              <a:t>Bakanlığı</a:t>
            </a:r>
            <a:r>
              <a:rPr lang="en-US" sz="2400" dirty="0" smtClean="0"/>
              <a:t> </a:t>
            </a:r>
            <a:r>
              <a:rPr lang="en-US" sz="2400" dirty="0" err="1" smtClean="0"/>
              <a:t>merkezi</a:t>
            </a:r>
            <a:r>
              <a:rPr lang="en-US" sz="2400" dirty="0" smtClean="0"/>
              <a:t> </a:t>
            </a:r>
            <a:r>
              <a:rPr lang="en-US" sz="2400" dirty="0" err="1"/>
              <a:t>sınavlarla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 err="1" smtClean="0"/>
              <a:t>önerilerimizi</a:t>
            </a:r>
            <a:r>
              <a:rPr lang="en-US" sz="2400" dirty="0" smtClean="0"/>
              <a:t> </a:t>
            </a:r>
            <a:r>
              <a:rPr lang="en-US" sz="2400" dirty="0" err="1" smtClean="0"/>
              <a:t>benimsedi</a:t>
            </a:r>
            <a:r>
              <a:rPr lang="en-US" sz="2400" dirty="0" smtClean="0"/>
              <a:t>. ÖSYM </a:t>
            </a:r>
            <a:r>
              <a:rPr lang="en-US" sz="2400" dirty="0" err="1" smtClean="0"/>
              <a:t>kılavuzunda</a:t>
            </a:r>
            <a:r>
              <a:rPr lang="en-US" sz="2400" dirty="0" smtClean="0"/>
              <a:t> </a:t>
            </a:r>
            <a:r>
              <a:rPr lang="en-US" sz="2400" dirty="0" err="1" smtClean="0"/>
              <a:t>gerekli</a:t>
            </a:r>
            <a:r>
              <a:rPr lang="en-US" sz="2400" dirty="0" smtClean="0"/>
              <a:t> </a:t>
            </a:r>
            <a:r>
              <a:rPr lang="en-US" sz="2400" dirty="0" err="1" smtClean="0"/>
              <a:t>düzenlemeler</a:t>
            </a:r>
            <a:r>
              <a:rPr lang="en-US" sz="2400" dirty="0" smtClean="0"/>
              <a:t> </a:t>
            </a:r>
            <a:r>
              <a:rPr lang="en-US" sz="2400" dirty="0" err="1" smtClean="0"/>
              <a:t>yapıldı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33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54"/>
            <a:ext cx="9144000" cy="5158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368"/>
            <a:ext cx="9144000" cy="4381500"/>
          </a:xfrm>
          <a:prstGeom prst="rect">
            <a:avLst/>
          </a:prstGeom>
        </p:spPr>
      </p:pic>
      <p:pic>
        <p:nvPicPr>
          <p:cNvPr id="4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10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127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Ulusal Diyabet Programı 2015-20020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2101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0682"/>
            <a:ext cx="9144000" cy="1668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60353" y="2973295"/>
            <a:ext cx="2704353" cy="92333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Hazırlandı. Hemşirelere yönelik  6 kez tanıtım toplantısı yapıldı</a:t>
            </a:r>
            <a:endParaRPr lang="tr-TR" dirty="0"/>
          </a:p>
        </p:txBody>
      </p:sp>
      <p:pic>
        <p:nvPicPr>
          <p:cNvPr id="8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0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576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604" y="268941"/>
            <a:ext cx="4310395" cy="3145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346" y="3705412"/>
            <a:ext cx="4320654" cy="315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9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127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Ulusal Diyabet Programı 2015-20020</a:t>
            </a:r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0"/>
            <a:ext cx="9144000" cy="41675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97626" y="5085555"/>
            <a:ext cx="26035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Önemli ilerlemeler oldu</a:t>
            </a:r>
            <a:endParaRPr lang="tr-TR" sz="2400" dirty="0"/>
          </a:p>
        </p:txBody>
      </p:sp>
      <p:pic>
        <p:nvPicPr>
          <p:cNvPr id="6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0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ran Resmi 2015-10-10 14.4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24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90" y="180244"/>
            <a:ext cx="1082742" cy="690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454" y="2301904"/>
            <a:ext cx="3278281" cy="4480535"/>
          </a:xfrm>
          <a:prstGeom prst="rect">
            <a:avLst/>
          </a:prstGeom>
        </p:spPr>
      </p:pic>
      <p:pic>
        <p:nvPicPr>
          <p:cNvPr id="7" name="4 Resim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6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91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28" y="0"/>
            <a:ext cx="3207372" cy="2405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6628" y="2614706"/>
            <a:ext cx="3207372" cy="1200328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Kantinler</a:t>
            </a:r>
            <a:r>
              <a:rPr lang="en-US" sz="2400" dirty="0" smtClean="0"/>
              <a:t> </a:t>
            </a:r>
            <a:r>
              <a:rPr lang="en-US" sz="2400" dirty="0" err="1" smtClean="0"/>
              <a:t>için</a:t>
            </a:r>
            <a:r>
              <a:rPr lang="en-US" sz="2400" dirty="0" smtClean="0"/>
              <a:t>  </a:t>
            </a:r>
            <a:r>
              <a:rPr lang="en-US" sz="2400" dirty="0" err="1" smtClean="0"/>
              <a:t>uygun</a:t>
            </a:r>
            <a:r>
              <a:rPr lang="en-US" sz="2400" dirty="0" smtClean="0"/>
              <a:t> </a:t>
            </a:r>
            <a:r>
              <a:rPr lang="en-US" sz="2400" dirty="0" err="1" smtClean="0"/>
              <a:t>besin</a:t>
            </a:r>
            <a:r>
              <a:rPr lang="en-US" sz="2400" dirty="0" smtClean="0"/>
              <a:t> </a:t>
            </a:r>
            <a:r>
              <a:rPr lang="en-US" sz="2400" dirty="0" err="1" smtClean="0"/>
              <a:t>ögelerini</a:t>
            </a:r>
            <a:r>
              <a:rPr lang="en-US" sz="2400" dirty="0" smtClean="0"/>
              <a:t> </a:t>
            </a:r>
            <a:r>
              <a:rPr lang="en-US" sz="2400" dirty="0" err="1" smtClean="0"/>
              <a:t>içeren</a:t>
            </a:r>
            <a:r>
              <a:rPr lang="en-US" sz="2400" dirty="0" smtClean="0"/>
              <a:t> </a:t>
            </a:r>
            <a:r>
              <a:rPr lang="en-US" sz="2400" dirty="0" err="1" smtClean="0"/>
              <a:t>ürünler</a:t>
            </a:r>
            <a:r>
              <a:rPr lang="en-US" sz="2400" dirty="0" smtClean="0"/>
              <a:t> </a:t>
            </a:r>
            <a:r>
              <a:rPr lang="en-US" sz="2400" dirty="0" err="1" smtClean="0"/>
              <a:t>hazırlanıyor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64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127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Ulusal Diyabet Programı 2015-20020</a:t>
            </a:r>
            <a:endParaRPr lang="tr-T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9144000" cy="3824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947" y="5364739"/>
            <a:ext cx="7288823" cy="1384995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Kasım</a:t>
            </a:r>
            <a:r>
              <a:rPr lang="en-US" sz="2800" dirty="0" smtClean="0"/>
              <a:t> 2015’de </a:t>
            </a:r>
            <a:r>
              <a:rPr lang="en-US" sz="2800" dirty="0" err="1" smtClean="0"/>
              <a:t>SGK’ya</a:t>
            </a:r>
            <a:r>
              <a:rPr lang="en-US" sz="2800" dirty="0" smtClean="0"/>
              <a:t> </a:t>
            </a:r>
            <a:r>
              <a:rPr lang="en-US" sz="2800" dirty="0" err="1" smtClean="0"/>
              <a:t>ayrıntılı</a:t>
            </a:r>
            <a:r>
              <a:rPr lang="en-US" sz="2800" dirty="0" smtClean="0"/>
              <a:t> </a:t>
            </a:r>
            <a:r>
              <a:rPr lang="en-US" sz="2800" dirty="0" err="1" smtClean="0"/>
              <a:t>bir</a:t>
            </a:r>
            <a:r>
              <a:rPr lang="en-US" sz="2800" dirty="0" smtClean="0"/>
              <a:t> </a:t>
            </a:r>
            <a:r>
              <a:rPr lang="en-US" sz="2800" dirty="0" err="1" smtClean="0"/>
              <a:t>yazı</a:t>
            </a:r>
            <a:r>
              <a:rPr lang="en-US" sz="2800" dirty="0" smtClean="0"/>
              <a:t> </a:t>
            </a:r>
            <a:r>
              <a:rPr lang="en-US" sz="2800" dirty="0" err="1" smtClean="0"/>
              <a:t>gönderildi</a:t>
            </a:r>
            <a:r>
              <a:rPr lang="en-US" sz="2800" dirty="0" smtClean="0"/>
              <a:t>. Bu </a:t>
            </a:r>
            <a:r>
              <a:rPr lang="en-US" sz="2800" dirty="0" err="1" smtClean="0"/>
              <a:t>konuyu</a:t>
            </a:r>
            <a:r>
              <a:rPr lang="en-US" sz="2800" dirty="0" smtClean="0"/>
              <a:t> </a:t>
            </a:r>
            <a:r>
              <a:rPr lang="en-US" sz="2800" dirty="0" err="1" smtClean="0"/>
              <a:t>görüşmeler</a:t>
            </a:r>
            <a:r>
              <a:rPr lang="en-US" sz="2800" dirty="0" smtClean="0"/>
              <a:t> </a:t>
            </a:r>
            <a:r>
              <a:rPr lang="en-US" sz="2800" dirty="0" err="1" smtClean="0"/>
              <a:t>yoluyla</a:t>
            </a:r>
            <a:r>
              <a:rPr lang="en-US" sz="2800" dirty="0" smtClean="0"/>
              <a:t> </a:t>
            </a:r>
            <a:r>
              <a:rPr lang="en-US" sz="2800" dirty="0" err="1" smtClean="0"/>
              <a:t>etkin</a:t>
            </a:r>
            <a:r>
              <a:rPr lang="en-US" sz="2800" dirty="0" smtClean="0"/>
              <a:t> </a:t>
            </a:r>
            <a:r>
              <a:rPr lang="en-US" sz="2800" dirty="0" err="1" smtClean="0"/>
              <a:t>olarak</a:t>
            </a:r>
            <a:r>
              <a:rPr lang="en-US" sz="2800" dirty="0" smtClean="0"/>
              <a:t> </a:t>
            </a:r>
            <a:r>
              <a:rPr lang="en-US" sz="2800" dirty="0" err="1" smtClean="0"/>
              <a:t>takip</a:t>
            </a:r>
            <a:r>
              <a:rPr lang="en-US" sz="2800" dirty="0" smtClean="0"/>
              <a:t> </a:t>
            </a:r>
            <a:r>
              <a:rPr lang="en-US" sz="2800" dirty="0" err="1" smtClean="0"/>
              <a:t>etmeliyiz</a:t>
            </a:r>
            <a:endParaRPr lang="en-US" sz="2800" dirty="0"/>
          </a:p>
        </p:txBody>
      </p:sp>
      <p:pic>
        <p:nvPicPr>
          <p:cNvPr id="5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96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-41275"/>
            <a:ext cx="9140825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018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544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Çalışmaların yankıları</a:t>
            </a:r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687" y="999430"/>
            <a:ext cx="7290313" cy="4747181"/>
          </a:xfrm>
          <a:prstGeom prst="rect">
            <a:avLst/>
          </a:prstGeom>
        </p:spPr>
      </p:pic>
      <p:pic>
        <p:nvPicPr>
          <p:cNvPr id="6" name="Picture 5" descr="Ekran Resmi 2015-10-10 15.07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2" y="1708279"/>
            <a:ext cx="3044022" cy="2996754"/>
          </a:xfrm>
          <a:prstGeom prst="rect">
            <a:avLst/>
          </a:prstGeom>
        </p:spPr>
      </p:pic>
      <p:pic>
        <p:nvPicPr>
          <p:cNvPr id="7" name="Picture 6" descr="Ekran Resmi 2015-10-10 15.07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064"/>
            <a:ext cx="5162738" cy="1417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020" y="4793733"/>
            <a:ext cx="4411089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Almanya’daki Pediatri Kongresinde Okulda Diyabet Programı anlatıldı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47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3400"/>
            <a:ext cx="9144000" cy="492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895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83842" cy="6858000"/>
          </a:xfrm>
          <a:prstGeom prst="rect">
            <a:avLst/>
          </a:prstGeom>
        </p:spPr>
      </p:pic>
      <p:pic>
        <p:nvPicPr>
          <p:cNvPr id="3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82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8384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9144000" cy="2284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12" y="2213227"/>
            <a:ext cx="9144000" cy="3123821"/>
          </a:xfrm>
          <a:prstGeom prst="rect">
            <a:avLst/>
          </a:prstGeom>
        </p:spPr>
      </p:pic>
      <p:pic>
        <p:nvPicPr>
          <p:cNvPr id="6" name="4 Resim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5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kran Resmi 2016-02-27 08.05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6" y="194235"/>
            <a:ext cx="6555553" cy="6185647"/>
          </a:xfrm>
          <a:prstGeom prst="rect">
            <a:avLst/>
          </a:prstGeom>
        </p:spPr>
      </p:pic>
      <p:pic>
        <p:nvPicPr>
          <p:cNvPr id="3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56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yabetGrub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4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3362"/>
            <a:ext cx="9144000" cy="23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86949"/>
          </a:xfrm>
          <a:prstGeom prst="rect">
            <a:avLst/>
          </a:prstGeom>
        </p:spPr>
      </p:pic>
      <p:pic>
        <p:nvPicPr>
          <p:cNvPr id="3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6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37" y="0"/>
            <a:ext cx="59380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50" y="173164"/>
            <a:ext cx="2655349" cy="224676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Diyabetik</a:t>
            </a:r>
            <a:r>
              <a:rPr lang="en-US" sz="2800" dirty="0" smtClean="0"/>
              <a:t> </a:t>
            </a:r>
            <a:r>
              <a:rPr lang="en-US" sz="2800" dirty="0" err="1" smtClean="0"/>
              <a:t>Ketoasidoz</a:t>
            </a:r>
            <a:r>
              <a:rPr lang="en-US" sz="2800" dirty="0" smtClean="0"/>
              <a:t> </a:t>
            </a:r>
            <a:r>
              <a:rPr lang="en-US" sz="2800" dirty="0" err="1" smtClean="0"/>
              <a:t>Tedavi</a:t>
            </a:r>
            <a:r>
              <a:rPr lang="en-US" sz="2800" dirty="0" smtClean="0"/>
              <a:t> </a:t>
            </a:r>
            <a:r>
              <a:rPr lang="en-US" sz="2800" dirty="0" err="1" smtClean="0"/>
              <a:t>ve</a:t>
            </a:r>
            <a:r>
              <a:rPr lang="en-US" sz="2800" dirty="0" smtClean="0"/>
              <a:t> </a:t>
            </a:r>
            <a:r>
              <a:rPr lang="en-US" sz="2800" dirty="0" err="1" smtClean="0"/>
              <a:t>İzlem</a:t>
            </a:r>
            <a:r>
              <a:rPr lang="en-US" sz="2800" dirty="0" smtClean="0"/>
              <a:t> </a:t>
            </a:r>
            <a:r>
              <a:rPr lang="en-US" sz="2800" dirty="0" err="1" smtClean="0"/>
              <a:t>Rehberi</a:t>
            </a:r>
            <a:r>
              <a:rPr lang="en-US" sz="2800" dirty="0" smtClean="0"/>
              <a:t> hazırlandı-2016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02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87" y="129579"/>
            <a:ext cx="6197673" cy="6339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463" y="323949"/>
            <a:ext cx="1801263" cy="353943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Sağlık</a:t>
            </a:r>
            <a:r>
              <a:rPr lang="en-US" sz="3200" dirty="0" smtClean="0"/>
              <a:t> </a:t>
            </a:r>
            <a:r>
              <a:rPr lang="en-US" sz="3200" dirty="0" err="1" smtClean="0"/>
              <a:t>Bakanlığı</a:t>
            </a:r>
            <a:r>
              <a:rPr lang="en-US" sz="3200" dirty="0" smtClean="0"/>
              <a:t> </a:t>
            </a:r>
            <a:r>
              <a:rPr lang="en-US" sz="3200" dirty="0" err="1" smtClean="0"/>
              <a:t>ile</a:t>
            </a:r>
            <a:r>
              <a:rPr lang="en-US" sz="3200" dirty="0" smtClean="0"/>
              <a:t> </a:t>
            </a:r>
            <a:r>
              <a:rPr lang="en-US" sz="3200" dirty="0" err="1" smtClean="0"/>
              <a:t>Birinci</a:t>
            </a:r>
            <a:r>
              <a:rPr lang="en-US" sz="3200" dirty="0" smtClean="0"/>
              <a:t> </a:t>
            </a:r>
            <a:r>
              <a:rPr lang="en-US" sz="3200" dirty="0" err="1" smtClean="0"/>
              <a:t>Basamak</a:t>
            </a:r>
            <a:r>
              <a:rPr lang="en-US" sz="3200" dirty="0" smtClean="0"/>
              <a:t> </a:t>
            </a:r>
            <a:r>
              <a:rPr lang="en-US" sz="3200" dirty="0" err="1" smtClean="0"/>
              <a:t>Rehberi</a:t>
            </a:r>
            <a:r>
              <a:rPr lang="en-US" sz="3200" dirty="0" smtClean="0"/>
              <a:t> </a:t>
            </a:r>
            <a:r>
              <a:rPr lang="en-US" sz="3200" dirty="0" err="1" smtClean="0"/>
              <a:t>Çalıştayı</a:t>
            </a:r>
            <a:r>
              <a:rPr lang="en-US" sz="3200" dirty="0" smtClean="0"/>
              <a:t> </a:t>
            </a:r>
            <a:r>
              <a:rPr lang="en-US" sz="3200" dirty="0" err="1" smtClean="0"/>
              <a:t>yapıldı</a:t>
            </a:r>
            <a:endParaRPr lang="en-US" sz="3200" dirty="0"/>
          </a:p>
        </p:txBody>
      </p:sp>
      <p:pic>
        <p:nvPicPr>
          <p:cNvPr id="4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411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Çalışma Grupları Etkinlikleri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Cinsel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Farklılaşma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Bozukluğu</a:t>
            </a:r>
            <a:r>
              <a:rPr lang="tr-TR" b="1" dirty="0" smtClean="0">
                <a:solidFill>
                  <a:srgbClr val="C00000"/>
                </a:solidFill>
              </a:rPr>
              <a:t> Çalışma  grubu</a:t>
            </a:r>
          </a:p>
          <a:p>
            <a:r>
              <a:rPr lang="tr-TR" dirty="0" smtClean="0"/>
              <a:t>Aile Rehberi hazırlandı ve basıldı</a:t>
            </a:r>
          </a:p>
          <a:p>
            <a:r>
              <a:rPr lang="tr-TR" dirty="0" smtClean="0"/>
              <a:t>5 alfa </a:t>
            </a:r>
            <a:r>
              <a:rPr lang="tr-TR" dirty="0" err="1" smtClean="0"/>
              <a:t>redüktaz</a:t>
            </a:r>
            <a:r>
              <a:rPr lang="tr-TR" dirty="0" smtClean="0"/>
              <a:t> ÇEDD-NET çalışması</a:t>
            </a:r>
          </a:p>
          <a:p>
            <a:r>
              <a:rPr lang="tr-TR" dirty="0" smtClean="0"/>
              <a:t>46 XX erkek yetişen KAH çalışması    </a:t>
            </a:r>
          </a:p>
          <a:p>
            <a:pPr>
              <a:buNone/>
            </a:pPr>
            <a:endParaRPr lang="tr-TR" b="1" dirty="0" smtClean="0"/>
          </a:p>
          <a:p>
            <a:pPr marL="0" indent="0">
              <a:buNone/>
            </a:pPr>
            <a:endParaRPr lang="tr-TR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757638" y="2386361"/>
          <a:ext cx="1968849" cy="1639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3" imgW="4010006" imgH="5667018" progId="AcroExch.Document.11">
                  <p:embed/>
                </p:oleObj>
              </mc:Choice>
              <mc:Fallback>
                <p:oleObj name="Acrobat Document" r:id="rId3" imgW="4010006" imgH="5667018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638" y="2386361"/>
                        <a:ext cx="1968849" cy="1639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4 Resim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42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50"/>
            <a:ext cx="8229600" cy="754062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Okulda</a:t>
            </a:r>
            <a:r>
              <a:rPr lang="en-US" dirty="0" smtClean="0"/>
              <a:t> </a:t>
            </a:r>
            <a:r>
              <a:rPr lang="en-US" dirty="0" err="1" smtClean="0"/>
              <a:t>Diyabet</a:t>
            </a:r>
            <a:r>
              <a:rPr lang="en-US" dirty="0" smtClean="0"/>
              <a:t> </a:t>
            </a:r>
            <a:r>
              <a:rPr lang="en-US" dirty="0" err="1" smtClean="0"/>
              <a:t>Programı</a:t>
            </a:r>
            <a:r>
              <a:rPr lang="en-US" dirty="0" smtClean="0"/>
              <a:t> </a:t>
            </a:r>
            <a:r>
              <a:rPr lang="en-US" dirty="0" err="1" smtClean="0"/>
              <a:t>çalışmaları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45"/>
            <a:ext cx="8229600" cy="5454652"/>
          </a:xfrm>
        </p:spPr>
        <p:txBody>
          <a:bodyPr>
            <a:normAutofit/>
          </a:bodyPr>
          <a:lstStyle/>
          <a:p>
            <a:r>
              <a:rPr lang="en-US" dirty="0" err="1" smtClean="0"/>
              <a:t>Fark</a:t>
            </a:r>
            <a:r>
              <a:rPr lang="en-US" dirty="0" smtClean="0"/>
              <a:t> </a:t>
            </a:r>
            <a:r>
              <a:rPr lang="en-US" dirty="0" err="1" smtClean="0"/>
              <a:t>yaratan</a:t>
            </a:r>
            <a:r>
              <a:rPr lang="en-US" dirty="0" smtClean="0"/>
              <a:t> </a:t>
            </a:r>
            <a:r>
              <a:rPr lang="en-US" dirty="0" err="1" smtClean="0"/>
              <a:t>öğretmenlere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okullara</a:t>
            </a:r>
            <a:r>
              <a:rPr lang="en-US" dirty="0" smtClean="0"/>
              <a:t> </a:t>
            </a:r>
            <a:r>
              <a:rPr lang="en-US" dirty="0" err="1" smtClean="0"/>
              <a:t>teşekkür</a:t>
            </a:r>
            <a:r>
              <a:rPr lang="en-US" dirty="0" smtClean="0"/>
              <a:t> </a:t>
            </a:r>
            <a:r>
              <a:rPr lang="en-US" dirty="0" err="1" smtClean="0"/>
              <a:t>belgesi+kupa</a:t>
            </a:r>
            <a:r>
              <a:rPr lang="en-US" dirty="0" smtClean="0"/>
              <a:t> </a:t>
            </a:r>
            <a:r>
              <a:rPr lang="en-US" dirty="0" err="1" smtClean="0"/>
              <a:t>verilmesi-Motivasyon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program </a:t>
            </a:r>
            <a:r>
              <a:rPr lang="en-US" dirty="0" err="1" smtClean="0"/>
              <a:t>hatırlatma</a:t>
            </a:r>
            <a:r>
              <a:rPr lang="en-US" dirty="0" smtClean="0"/>
              <a:t>- </a:t>
            </a:r>
            <a:r>
              <a:rPr lang="en-US" dirty="0" err="1" smtClean="0"/>
              <a:t>Öğretmene</a:t>
            </a:r>
            <a:r>
              <a:rPr lang="en-US" dirty="0" smtClean="0"/>
              <a:t> </a:t>
            </a:r>
            <a:r>
              <a:rPr lang="en-US" dirty="0" err="1" smtClean="0"/>
              <a:t>mektup’a</a:t>
            </a:r>
            <a:r>
              <a:rPr lang="en-US" dirty="0" smtClean="0"/>
              <a:t> </a:t>
            </a:r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diyabetli</a:t>
            </a:r>
            <a:r>
              <a:rPr lang="en-US" dirty="0" smtClean="0"/>
              <a:t> </a:t>
            </a:r>
            <a:r>
              <a:rPr lang="en-US" dirty="0" err="1" smtClean="0"/>
              <a:t>çocuğun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“</a:t>
            </a:r>
            <a:r>
              <a:rPr lang="en-US" dirty="0" err="1" smtClean="0"/>
              <a:t>Toplum</a:t>
            </a:r>
            <a:r>
              <a:rPr lang="en-US" dirty="0" smtClean="0"/>
              <a:t> </a:t>
            </a:r>
            <a:r>
              <a:rPr lang="en-US" dirty="0" err="1" smtClean="0"/>
              <a:t>Sağlığı</a:t>
            </a:r>
            <a:r>
              <a:rPr lang="en-US" dirty="0" smtClean="0"/>
              <a:t> </a:t>
            </a:r>
            <a:r>
              <a:rPr lang="en-US" dirty="0" err="1" smtClean="0"/>
              <a:t>Hemşiresi”ne</a:t>
            </a:r>
            <a:r>
              <a:rPr lang="en-US" dirty="0" smtClean="0"/>
              <a:t> de </a:t>
            </a:r>
            <a:r>
              <a:rPr lang="en-US" dirty="0" err="1" smtClean="0"/>
              <a:t>mektup</a:t>
            </a:r>
            <a:r>
              <a:rPr lang="en-US" dirty="0" smtClean="0"/>
              <a:t> </a:t>
            </a:r>
            <a:r>
              <a:rPr lang="en-US" dirty="0" err="1" smtClean="0"/>
              <a:t>gönderilmesi</a:t>
            </a:r>
            <a:endParaRPr lang="en-US" dirty="0" smtClean="0"/>
          </a:p>
          <a:p>
            <a:r>
              <a:rPr lang="en-US" dirty="0" err="1" smtClean="0"/>
              <a:t>Toplum</a:t>
            </a:r>
            <a:r>
              <a:rPr lang="en-US" dirty="0" smtClean="0"/>
              <a:t> </a:t>
            </a:r>
            <a:r>
              <a:rPr lang="en-US" dirty="0" err="1" smtClean="0"/>
              <a:t>sağlığı</a:t>
            </a:r>
            <a:r>
              <a:rPr lang="en-US" dirty="0" smtClean="0"/>
              <a:t> </a:t>
            </a:r>
            <a:r>
              <a:rPr lang="en-US" dirty="0" err="1" smtClean="0"/>
              <a:t>hemşirelerinin</a:t>
            </a:r>
            <a:r>
              <a:rPr lang="en-US" dirty="0" smtClean="0"/>
              <a:t> </a:t>
            </a:r>
            <a:r>
              <a:rPr lang="en-US" dirty="0" err="1" smtClean="0"/>
              <a:t>eğitimi</a:t>
            </a:r>
            <a:endParaRPr lang="en-US" dirty="0" smtClean="0"/>
          </a:p>
          <a:p>
            <a:r>
              <a:rPr lang="en-US" dirty="0" err="1" smtClean="0"/>
              <a:t>Çocuk</a:t>
            </a:r>
            <a:r>
              <a:rPr lang="en-US" dirty="0" smtClean="0"/>
              <a:t> </a:t>
            </a:r>
            <a:r>
              <a:rPr lang="en-US" dirty="0" err="1" smtClean="0"/>
              <a:t>Endokrin</a:t>
            </a:r>
            <a:r>
              <a:rPr lang="en-US" dirty="0" smtClean="0"/>
              <a:t> </a:t>
            </a:r>
            <a:r>
              <a:rPr lang="en-US" dirty="0" err="1" smtClean="0"/>
              <a:t>Merkezleri’nin</a:t>
            </a:r>
            <a:r>
              <a:rPr lang="en-US" dirty="0" smtClean="0"/>
              <a:t> </a:t>
            </a:r>
            <a:r>
              <a:rPr lang="en-US" dirty="0" err="1" smtClean="0"/>
              <a:t>izlemdeki</a:t>
            </a:r>
            <a:r>
              <a:rPr lang="en-US" dirty="0" smtClean="0"/>
              <a:t> </a:t>
            </a:r>
            <a:r>
              <a:rPr lang="en-US" dirty="0" err="1" smtClean="0"/>
              <a:t>çocuklarının</a:t>
            </a:r>
            <a:r>
              <a:rPr lang="en-US" dirty="0" smtClean="0"/>
              <a:t> </a:t>
            </a:r>
            <a:r>
              <a:rPr lang="en-US" dirty="0" err="1" smtClean="0"/>
              <a:t>öğretmenleri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toplantılar</a:t>
            </a:r>
            <a:r>
              <a:rPr lang="en-US" dirty="0" smtClean="0"/>
              <a:t> </a:t>
            </a:r>
            <a:r>
              <a:rPr lang="en-US" dirty="0" err="1" smtClean="0"/>
              <a:t>yapmaya</a:t>
            </a:r>
            <a:r>
              <a:rPr lang="en-US" dirty="0" smtClean="0"/>
              <a:t> </a:t>
            </a:r>
            <a:r>
              <a:rPr lang="en-US" dirty="0" err="1" smtClean="0"/>
              <a:t>devam</a:t>
            </a:r>
            <a:r>
              <a:rPr lang="en-US" dirty="0" smtClean="0"/>
              <a:t> </a:t>
            </a:r>
            <a:r>
              <a:rPr lang="en-US" dirty="0" err="1" smtClean="0"/>
              <a:t>etmesi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54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ekkur_Belgesi24Haziran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35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ekkur_Belgesi24Haziran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35"/>
            <a:ext cx="9144000" cy="6464401"/>
          </a:xfrm>
          <a:prstGeom prst="rect">
            <a:avLst/>
          </a:prstGeom>
        </p:spPr>
      </p:pic>
      <p:pic>
        <p:nvPicPr>
          <p:cNvPr id="2" name="Picture 1" descr="Ku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01" y="550278"/>
            <a:ext cx="4301622" cy="57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kran Resmi 2016-02-27 08.10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831"/>
            <a:ext cx="9144000" cy="4210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9110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Başvurular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18" y="813748"/>
            <a:ext cx="7514705" cy="6044251"/>
          </a:xfrm>
          <a:prstGeom prst="rect">
            <a:avLst/>
          </a:prstGeom>
        </p:spPr>
      </p:pic>
      <p:pic>
        <p:nvPicPr>
          <p:cNvPr id="5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3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kran Resmi 2016-02-27 08.10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831"/>
            <a:ext cx="9144000" cy="4210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9110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Başvurular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18" y="813748"/>
            <a:ext cx="7514705" cy="6044251"/>
          </a:xfrm>
          <a:prstGeom prst="rect">
            <a:avLst/>
          </a:prstGeom>
        </p:spPr>
      </p:pic>
      <p:pic>
        <p:nvPicPr>
          <p:cNvPr id="5" name="Picture 4" descr="Ekran Resmi 2016-02-27 08.12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42" y="1110724"/>
            <a:ext cx="5411281" cy="5747275"/>
          </a:xfrm>
          <a:prstGeom prst="rect">
            <a:avLst/>
          </a:prstGeom>
        </p:spPr>
      </p:pic>
      <p:pic>
        <p:nvPicPr>
          <p:cNvPr id="6" name="4 Resim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42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kran Resmi 2017-02-25 11.0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96"/>
            <a:ext cx="5525072" cy="2749647"/>
          </a:xfrm>
          <a:prstGeom prst="rect">
            <a:avLst/>
          </a:prstGeom>
        </p:spPr>
      </p:pic>
      <p:pic>
        <p:nvPicPr>
          <p:cNvPr id="4" name="Picture 3" descr="IMG_79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2" y="3370368"/>
            <a:ext cx="4993579" cy="2811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9278" y="312877"/>
            <a:ext cx="3342917" cy="5693867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Bu toplantıların </a:t>
            </a:r>
            <a:r>
              <a:rPr lang="tr-TR" sz="2800" dirty="0" smtClean="0"/>
              <a:t>ilki </a:t>
            </a:r>
            <a:r>
              <a:rPr lang="tr-TR" sz="2800" dirty="0"/>
              <a:t>26 Kasım </a:t>
            </a:r>
            <a:r>
              <a:rPr lang="tr-TR" sz="2800" dirty="0" smtClean="0"/>
              <a:t> 2016’da 300</a:t>
            </a:r>
            <a:r>
              <a:rPr lang="tr-TR" sz="2800" dirty="0"/>
              <a:t>'e yakın diyabetli çocuk, aileleri, öğretmenler ve diyabet ekibinden arkadaşların katılımı ile </a:t>
            </a:r>
            <a:r>
              <a:rPr lang="tr-TR" sz="2800" dirty="0" err="1"/>
              <a:t>Gaziantep'de</a:t>
            </a:r>
            <a:r>
              <a:rPr lang="tr-TR" sz="2800" dirty="0"/>
              <a:t> </a:t>
            </a:r>
            <a:r>
              <a:rPr lang="tr-TR" sz="2800" dirty="0" smtClean="0"/>
              <a:t> yapıldı .İkincisi Mayıs 2017   içinde, Adana’da, Üçüncüsü 14 Kasım 2017 haftasında Samsun’da yapılacak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61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kran Resmi 2017-02-25 11.06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91794" cy="6530220"/>
          </a:xfrm>
          <a:prstGeom prst="rect">
            <a:avLst/>
          </a:prstGeom>
        </p:spPr>
      </p:pic>
      <p:pic>
        <p:nvPicPr>
          <p:cNvPr id="4" name="Picture 3" descr="IMG_8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91" y="2928472"/>
            <a:ext cx="4144933" cy="3108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04825" y="567614"/>
            <a:ext cx="4063999" cy="1808034"/>
          </a:xfrm>
          <a:solidFill>
            <a:srgbClr val="9BBB59"/>
          </a:solidFill>
        </p:spPr>
        <p:txBody>
          <a:bodyPr>
            <a:noAutofit/>
          </a:bodyPr>
          <a:lstStyle/>
          <a:p>
            <a:r>
              <a:rPr lang="en-US" sz="3200" dirty="0" err="1" smtClean="0"/>
              <a:t>Okulda</a:t>
            </a:r>
            <a:r>
              <a:rPr lang="en-US" sz="3200" dirty="0" smtClean="0"/>
              <a:t> </a:t>
            </a:r>
            <a:r>
              <a:rPr lang="en-US" sz="3200" dirty="0" err="1" smtClean="0"/>
              <a:t>Diyabet</a:t>
            </a:r>
            <a:r>
              <a:rPr lang="en-US" sz="3200" dirty="0" smtClean="0"/>
              <a:t> </a:t>
            </a:r>
            <a:r>
              <a:rPr lang="en-US" sz="3200" dirty="0" err="1" smtClean="0"/>
              <a:t>Programı</a:t>
            </a:r>
            <a:r>
              <a:rPr lang="en-US" sz="3200" dirty="0" smtClean="0"/>
              <a:t> 2017 </a:t>
            </a:r>
            <a:r>
              <a:rPr lang="en-US" sz="3200" dirty="0" err="1" smtClean="0"/>
              <a:t>Çalışmaları</a:t>
            </a:r>
            <a:r>
              <a:rPr lang="en-US" sz="3200" dirty="0" smtClean="0"/>
              <a:t> </a:t>
            </a:r>
            <a:r>
              <a:rPr lang="en-US" sz="3200" dirty="0" err="1" smtClean="0"/>
              <a:t>Planlama</a:t>
            </a:r>
            <a:r>
              <a:rPr lang="en-US" sz="3200" dirty="0" smtClean="0"/>
              <a:t> </a:t>
            </a:r>
            <a:r>
              <a:rPr lang="en-US" sz="3200" dirty="0" err="1" smtClean="0"/>
              <a:t>Toplantısı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18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462"/>
            <a:ext cx="8395814" cy="965480"/>
          </a:xfrm>
          <a:solidFill>
            <a:srgbClr val="9BBB59"/>
          </a:solidFill>
        </p:spPr>
        <p:txBody>
          <a:bodyPr>
            <a:normAutofit/>
          </a:bodyPr>
          <a:lstStyle/>
          <a:p>
            <a:r>
              <a:rPr lang="en-US" dirty="0" err="1" smtClean="0"/>
              <a:t>Toplantı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 smtClean="0"/>
              <a:t>çalışmalar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71092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Okulda</a:t>
            </a:r>
            <a:r>
              <a:rPr lang="en-US" dirty="0" smtClean="0"/>
              <a:t> </a:t>
            </a:r>
            <a:r>
              <a:rPr lang="en-US" dirty="0" err="1" smtClean="0"/>
              <a:t>Diyabet</a:t>
            </a:r>
            <a:r>
              <a:rPr lang="en-US" dirty="0" smtClean="0"/>
              <a:t> </a:t>
            </a:r>
            <a:r>
              <a:rPr lang="en-US" dirty="0" err="1" smtClean="0"/>
              <a:t>Programı</a:t>
            </a:r>
            <a:r>
              <a:rPr lang="en-US" dirty="0" smtClean="0"/>
              <a:t> </a:t>
            </a:r>
            <a:r>
              <a:rPr lang="en-US" dirty="0" err="1" smtClean="0"/>
              <a:t>Sorumluluklar</a:t>
            </a:r>
            <a:r>
              <a:rPr lang="en-US" dirty="0" smtClean="0"/>
              <a:t> </a:t>
            </a:r>
            <a:r>
              <a:rPr lang="en-US" dirty="0" err="1" smtClean="0"/>
              <a:t>Belgesi</a:t>
            </a:r>
            <a:r>
              <a:rPr lang="en-US" dirty="0" smtClean="0"/>
              <a:t> </a:t>
            </a:r>
            <a:r>
              <a:rPr lang="en-US" dirty="0" err="1" smtClean="0"/>
              <a:t>hazırlandı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resmi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Milli</a:t>
            </a:r>
            <a:r>
              <a:rPr lang="en-US" dirty="0" smtClean="0"/>
              <a:t> </a:t>
            </a:r>
            <a:r>
              <a:rPr lang="en-US" dirty="0" err="1" smtClean="0"/>
              <a:t>Eğitim</a:t>
            </a:r>
            <a:r>
              <a:rPr lang="en-US" dirty="0" smtClean="0"/>
              <a:t> </a:t>
            </a:r>
            <a:r>
              <a:rPr lang="en-US" dirty="0" err="1" smtClean="0"/>
              <a:t>Bakanlıklarına</a:t>
            </a:r>
            <a:r>
              <a:rPr lang="en-US" dirty="0" smtClean="0"/>
              <a:t> </a:t>
            </a:r>
            <a:r>
              <a:rPr lang="en-US" dirty="0" err="1" smtClean="0"/>
              <a:t>gönderildi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Okulda</a:t>
            </a:r>
            <a:r>
              <a:rPr lang="en-US" dirty="0" smtClean="0"/>
              <a:t> </a:t>
            </a:r>
            <a:r>
              <a:rPr lang="en-US" dirty="0" err="1" smtClean="0"/>
              <a:t>Diyabet</a:t>
            </a:r>
            <a:r>
              <a:rPr lang="en-US" dirty="0" smtClean="0"/>
              <a:t> </a:t>
            </a:r>
            <a:r>
              <a:rPr lang="en-US" dirty="0" err="1" smtClean="0"/>
              <a:t>Programı</a:t>
            </a:r>
            <a:r>
              <a:rPr lang="en-US" dirty="0" smtClean="0"/>
              <a:t> </a:t>
            </a:r>
            <a:r>
              <a:rPr lang="en-US" dirty="0" err="1" smtClean="0"/>
              <a:t>eğitim</a:t>
            </a:r>
            <a:r>
              <a:rPr lang="en-US" dirty="0" smtClean="0"/>
              <a:t> </a:t>
            </a:r>
            <a:r>
              <a:rPr lang="en-US" dirty="0" err="1" smtClean="0"/>
              <a:t>materyalleri</a:t>
            </a:r>
            <a:r>
              <a:rPr lang="en-US" dirty="0" smtClean="0"/>
              <a:t> </a:t>
            </a:r>
            <a:r>
              <a:rPr lang="en-US" dirty="0" err="1" smtClean="0"/>
              <a:t>güncelleniyor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Okulda</a:t>
            </a:r>
            <a:r>
              <a:rPr lang="en-US" dirty="0" smtClean="0"/>
              <a:t> </a:t>
            </a:r>
            <a:r>
              <a:rPr lang="en-US" dirty="0" err="1" smtClean="0"/>
              <a:t>Diyabet</a:t>
            </a:r>
            <a:r>
              <a:rPr lang="en-US" dirty="0" smtClean="0"/>
              <a:t> </a:t>
            </a:r>
            <a:r>
              <a:rPr lang="en-US" dirty="0" err="1" smtClean="0"/>
              <a:t>Programı</a:t>
            </a:r>
            <a:r>
              <a:rPr lang="en-US" dirty="0" smtClean="0"/>
              <a:t> 2017-2020 </a:t>
            </a:r>
            <a:r>
              <a:rPr lang="en-US" dirty="0" err="1" smtClean="0"/>
              <a:t>Protokolü</a:t>
            </a:r>
            <a:r>
              <a:rPr lang="en-US" dirty="0" smtClean="0"/>
              <a:t> </a:t>
            </a:r>
            <a:r>
              <a:rPr lang="en-US" dirty="0" err="1" smtClean="0"/>
              <a:t>hazırlandı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Bakanlığı’na</a:t>
            </a:r>
            <a:r>
              <a:rPr lang="en-US" dirty="0" smtClean="0"/>
              <a:t> </a:t>
            </a:r>
            <a:r>
              <a:rPr lang="en-US" dirty="0" err="1" smtClean="0"/>
              <a:t>gönderildi</a:t>
            </a:r>
            <a:endParaRPr lang="en-US" dirty="0"/>
          </a:p>
        </p:txBody>
      </p:sp>
      <p:pic>
        <p:nvPicPr>
          <p:cNvPr id="5" name="Picture 4" descr="Ekran Resmi 2017-02-25 11.28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6" y="2548420"/>
            <a:ext cx="3685298" cy="4070521"/>
          </a:xfrm>
          <a:prstGeom prst="rect">
            <a:avLst/>
          </a:prstGeom>
        </p:spPr>
      </p:pic>
      <p:pic>
        <p:nvPicPr>
          <p:cNvPr id="6" name="Picture 5" descr="Ekran Resmi 2017-02-25 11.2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3" y="2166517"/>
            <a:ext cx="3575099" cy="4452424"/>
          </a:xfrm>
          <a:prstGeom prst="rect">
            <a:avLst/>
          </a:prstGeom>
        </p:spPr>
      </p:pic>
      <p:pic>
        <p:nvPicPr>
          <p:cNvPr id="7" name="4 Resim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06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Çalışma Grupları Etkinlikleri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dirty="0" smtClean="0">
                <a:solidFill>
                  <a:srgbClr val="C00000"/>
                </a:solidFill>
              </a:rPr>
              <a:t>Ergenlik Çalışma Grubu</a:t>
            </a:r>
          </a:p>
          <a:p>
            <a:r>
              <a:rPr lang="tr-TR" dirty="0" smtClean="0"/>
              <a:t> </a:t>
            </a:r>
            <a:r>
              <a:rPr lang="tr-TR" sz="2400" dirty="0" smtClean="0"/>
              <a:t>ÇEDD-NET “Yalancı Erken </a:t>
            </a:r>
            <a:r>
              <a:rPr lang="tr-TR" sz="2400" dirty="0" err="1" smtClean="0"/>
              <a:t>Puberte</a:t>
            </a:r>
            <a:r>
              <a:rPr lang="tr-TR" sz="2400" dirty="0" smtClean="0"/>
              <a:t>” çalışması: </a:t>
            </a:r>
            <a:r>
              <a:rPr lang="tr-TR" sz="2400" dirty="0" err="1" smtClean="0"/>
              <a:t>JCEM’de</a:t>
            </a:r>
            <a:r>
              <a:rPr lang="tr-TR" sz="2400" dirty="0" smtClean="0"/>
              <a:t> yayınlandı </a:t>
            </a:r>
          </a:p>
          <a:p>
            <a:r>
              <a:rPr lang="tr-TR" sz="2400" dirty="0" smtClean="0"/>
              <a:t>Yeni bir çok merkezli çalışma planlanmakta 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Uzlaşı kitabı için </a:t>
            </a:r>
            <a:r>
              <a:rPr lang="tr-TR" sz="2400" dirty="0" err="1" smtClean="0">
                <a:solidFill>
                  <a:srgbClr val="FF0000"/>
                </a:solidFill>
              </a:rPr>
              <a:t>konsensus</a:t>
            </a:r>
            <a:r>
              <a:rPr lang="tr-TR" sz="2400" dirty="0" smtClean="0">
                <a:solidFill>
                  <a:srgbClr val="FF0000"/>
                </a:solidFill>
              </a:rPr>
              <a:t> metinleri kaleme alındı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Aile hekimlerine yönelik </a:t>
            </a:r>
            <a:r>
              <a:rPr lang="tr-TR" sz="2400" dirty="0">
                <a:solidFill>
                  <a:srgbClr val="FF0000"/>
                </a:solidFill>
              </a:rPr>
              <a:t>olarak </a:t>
            </a:r>
            <a:r>
              <a:rPr lang="tr-TR" sz="2400" dirty="0" smtClean="0">
                <a:solidFill>
                  <a:srgbClr val="FF0000"/>
                </a:solidFill>
              </a:rPr>
              <a:t>“</a:t>
            </a:r>
            <a:r>
              <a:rPr lang="tr-TR" sz="2400" dirty="0" err="1" smtClean="0">
                <a:solidFill>
                  <a:srgbClr val="FF0000"/>
                </a:solidFill>
              </a:rPr>
              <a:t>Pubertal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>
                <a:solidFill>
                  <a:srgbClr val="FF0000"/>
                </a:solidFill>
              </a:rPr>
              <a:t>bozukluklara </a:t>
            </a:r>
            <a:r>
              <a:rPr lang="tr-TR" sz="2400" dirty="0" smtClean="0">
                <a:solidFill>
                  <a:srgbClr val="FF0000"/>
                </a:solidFill>
              </a:rPr>
              <a:t>yaklaşım» rehberi yazıldı </a:t>
            </a:r>
          </a:p>
          <a:p>
            <a:pPr>
              <a:buNone/>
            </a:pPr>
            <a:r>
              <a:rPr lang="tr-TR" sz="2400" dirty="0" smtClean="0"/>
              <a:t>                  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4 Resim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31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C00000"/>
                </a:solidFill>
              </a:rPr>
              <a:t>Obezite</a:t>
            </a:r>
            <a:r>
              <a:rPr lang="tr-TR" dirty="0" smtClean="0">
                <a:solidFill>
                  <a:srgbClr val="C00000"/>
                </a:solidFill>
              </a:rPr>
              <a:t> Çalışma Grubu 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"/>
            <a:r>
              <a:rPr lang="tr-TR" dirty="0"/>
              <a:t>“ Çocuk ve Ergenlerde   </a:t>
            </a:r>
            <a:r>
              <a:rPr lang="tr-TR" dirty="0" err="1"/>
              <a:t>Obezite</a:t>
            </a:r>
            <a:r>
              <a:rPr lang="tr-TR" dirty="0"/>
              <a:t>”  el kitabı : hekimlere yönelik</a:t>
            </a:r>
          </a:p>
          <a:p>
            <a:pPr fontAlgn="b"/>
            <a:r>
              <a:rPr lang="tr-TR" dirty="0" smtClean="0"/>
              <a:t>Aileleri</a:t>
            </a:r>
            <a:r>
              <a:rPr lang="tr-TR" dirty="0"/>
              <a:t>  bilgilendirme kitapçığı hazırlandı</a:t>
            </a:r>
          </a:p>
          <a:p>
            <a:pPr fontAlgn="b"/>
            <a:r>
              <a:rPr lang="tr-TR" dirty="0" smtClean="0"/>
              <a:t> </a:t>
            </a:r>
            <a:r>
              <a:rPr lang="tr-TR" dirty="0"/>
              <a:t>Hekimler ve Tıp </a:t>
            </a:r>
            <a:r>
              <a:rPr lang="tr-TR" dirty="0" smtClean="0"/>
              <a:t>öğrencileri </a:t>
            </a:r>
            <a:r>
              <a:rPr lang="tr-TR" dirty="0"/>
              <a:t>için 'Çocuk ve </a:t>
            </a:r>
            <a:r>
              <a:rPr lang="tr-TR" dirty="0" err="1"/>
              <a:t>Adölesanlarda</a:t>
            </a:r>
            <a:r>
              <a:rPr lang="tr-TR" dirty="0"/>
              <a:t> </a:t>
            </a:r>
            <a:r>
              <a:rPr lang="tr-TR" dirty="0" err="1"/>
              <a:t>Obezite</a:t>
            </a:r>
            <a:r>
              <a:rPr lang="tr-TR" dirty="0"/>
              <a:t>'  kitabı  bitmek üzere</a:t>
            </a:r>
          </a:p>
          <a:p>
            <a:pPr fontAlgn="b"/>
            <a:r>
              <a:rPr lang="tr-TR" dirty="0" err="1" smtClean="0"/>
              <a:t>Obezite</a:t>
            </a:r>
            <a:r>
              <a:rPr lang="tr-TR" dirty="0" smtClean="0"/>
              <a:t> </a:t>
            </a:r>
            <a:r>
              <a:rPr lang="tr-TR" dirty="0"/>
              <a:t>grubu olarak  başladığımız ' </a:t>
            </a:r>
            <a:r>
              <a:rPr lang="tr-TR" dirty="0" err="1"/>
              <a:t>obezlerde</a:t>
            </a:r>
            <a:r>
              <a:rPr lang="tr-TR" dirty="0"/>
              <a:t> genetik  varyasyonlar' çalışmamız  devam </a:t>
            </a:r>
            <a:r>
              <a:rPr lang="tr-TR" dirty="0" smtClean="0"/>
              <a:t>ediyor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113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773" y="1600200"/>
            <a:ext cx="3184454" cy="4525963"/>
          </a:xfrm>
          <a:prstGeom prst="rect">
            <a:avLst/>
          </a:prstGeom>
        </p:spPr>
      </p:pic>
      <p:pic>
        <p:nvPicPr>
          <p:cNvPr id="5" name="4 Resi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1862"/>
            <a:ext cx="9001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350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1404</Words>
  <Application>Microsoft Office PowerPoint</Application>
  <PresentationFormat>Ekran Gösterisi (4:3)</PresentationFormat>
  <Paragraphs>384</Paragraphs>
  <Slides>67</Slides>
  <Notes>4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67</vt:i4>
      </vt:variant>
    </vt:vector>
  </HeadingPairs>
  <TitlesOfParts>
    <vt:vector size="73" baseType="lpstr">
      <vt:lpstr>Arial</vt:lpstr>
      <vt:lpstr>Calibri</vt:lpstr>
      <vt:lpstr>Times New Roman</vt:lpstr>
      <vt:lpstr>Wingdings</vt:lpstr>
      <vt:lpstr>Office Theme</vt:lpstr>
      <vt:lpstr>Acrobat Document</vt:lpstr>
      <vt:lpstr>Çalışma Grubu Etkinlikleri </vt:lpstr>
      <vt:lpstr>Çalışma Grubu Etkinlikleri </vt:lpstr>
      <vt:lpstr>Çalışma Grupları Etkinlikleri</vt:lpstr>
      <vt:lpstr>Çalışma Grupları Etkinlikleri</vt:lpstr>
      <vt:lpstr>PowerPoint Sunusu</vt:lpstr>
      <vt:lpstr>Çalışma Grupları Etkinlikleri</vt:lpstr>
      <vt:lpstr>Çalışma Grupları Etkinlikleri</vt:lpstr>
      <vt:lpstr>Obezite Çalışma Grubu </vt:lpstr>
      <vt:lpstr>PowerPoint Sunusu</vt:lpstr>
      <vt:lpstr>Çalışma Grupları Etkinlikleri</vt:lpstr>
      <vt:lpstr>PowerPoint Sunusu</vt:lpstr>
      <vt:lpstr>Çalışma Grupları Etkinlikleri</vt:lpstr>
      <vt:lpstr>Çalışma Grupları Etkinlikleri</vt:lpstr>
      <vt:lpstr>Tiroid Grubu </vt:lpstr>
      <vt:lpstr>Kemik Sağlığı Grubu </vt:lpstr>
      <vt:lpstr>KEMİK Sağlığı Grubu </vt:lpstr>
      <vt:lpstr>PowerPoint Sunusu</vt:lpstr>
      <vt:lpstr>PowerPoint Sunusu</vt:lpstr>
      <vt:lpstr>D vitamini Yetersizliğinin Önlenmesi ve Kemik Sağlığının Geliştirilmesi Programı</vt:lpstr>
      <vt:lpstr>PowerPoint Sunusu</vt:lpstr>
      <vt:lpstr>PowerPoint Sunusu</vt:lpstr>
      <vt:lpstr>PowerPoint Sunusu</vt:lpstr>
      <vt:lpstr>D vitamini desteği sağlanan bebek oranları – Bölgesel (%). </vt:lpstr>
      <vt:lpstr>Türkiye’de 6-17 Aylık Çocuklarda ve Annelerinde Hemoglobin, Ferritin, D -Vitamini Düzeyi ve Demir Eksikliği Anemisi Durum Belirleme, Yürütülen Programların Değerlendirilmesi Araştırması -2011-  </vt:lpstr>
      <vt:lpstr>PowerPoint Sunusu</vt:lpstr>
      <vt:lpstr>PowerPoint Sunusu</vt:lpstr>
      <vt:lpstr>KEMİK Grubu </vt:lpstr>
      <vt:lpstr>Diyabet Çalışma Grubu Etkinlikleri 2014-2017</vt:lpstr>
      <vt:lpstr>Grubun temel görevleri</vt:lpstr>
      <vt:lpstr>PowerPoint Sunusu</vt:lpstr>
      <vt:lpstr>PowerPoint Sunusu</vt:lpstr>
      <vt:lpstr>Diyabet Ekibi Kursları başarı ile sürüyor ve ülkemizdeki  çocuk diyabet bakımının gelişmesinde önemli bir işlev görüyor. 2017 kursu  XVI. Kurs olacak</vt:lpstr>
      <vt:lpstr>PowerPoint Sunusu</vt:lpstr>
      <vt:lpstr>PowerPoint Sunusu</vt:lpstr>
      <vt:lpstr>Ulusal Diyabet Programı 2015-20020</vt:lpstr>
      <vt:lpstr>Çocuklarda Diyabet Kamu Spotu</vt:lpstr>
      <vt:lpstr>Yankılar</vt:lpstr>
      <vt:lpstr>Ulusal Diyabet Programı 2015-20020</vt:lpstr>
      <vt:lpstr>Ulusal Diyabet Programı 2015-20020</vt:lpstr>
      <vt:lpstr>PowerPoint Sunusu</vt:lpstr>
      <vt:lpstr>PowerPoint Sunusu</vt:lpstr>
      <vt:lpstr>PowerPoint Sunusu</vt:lpstr>
      <vt:lpstr>PowerPoint Sunusu</vt:lpstr>
      <vt:lpstr>Ulusal Diyabet Programı 2015-20020</vt:lpstr>
      <vt:lpstr>PowerPoint Sunusu</vt:lpstr>
      <vt:lpstr>Ulusal Diyabet Programı 2015-20020</vt:lpstr>
      <vt:lpstr>PowerPoint Sunusu</vt:lpstr>
      <vt:lpstr>PowerPoint Sunusu</vt:lpstr>
      <vt:lpstr>Ulusal Diyabet Programı 2015-20020</vt:lpstr>
      <vt:lpstr>Çalışmaların yankıları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Okulda Diyabet Programı çalışmaları</vt:lpstr>
      <vt:lpstr>PowerPoint Sunusu</vt:lpstr>
      <vt:lpstr>PowerPoint Sunusu</vt:lpstr>
      <vt:lpstr>Başvurular</vt:lpstr>
      <vt:lpstr>Başvurular</vt:lpstr>
      <vt:lpstr>PowerPoint Sunusu</vt:lpstr>
      <vt:lpstr>Okulda Diyabet Programı 2017 Çalışmaları Planlama Toplantısı </vt:lpstr>
      <vt:lpstr>Toplantı sonrası çalışmalar</vt:lpstr>
    </vt:vector>
  </TitlesOfParts>
  <Company>.........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Diyabet Çalışma Grubu  2016</dc:title>
  <dc:creator>Mac BookAir</dc:creator>
  <cp:lastModifiedBy>DrFeyza</cp:lastModifiedBy>
  <cp:revision>34</cp:revision>
  <dcterms:created xsi:type="dcterms:W3CDTF">2016-09-25T15:20:03Z</dcterms:created>
  <dcterms:modified xsi:type="dcterms:W3CDTF">2018-04-18T15:19:30Z</dcterms:modified>
</cp:coreProperties>
</file>